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42"/>
  </p:notesMasterIdLst>
  <p:handoutMasterIdLst>
    <p:handoutMasterId r:id="rId43"/>
  </p:handoutMasterIdLst>
  <p:sldIdLst>
    <p:sldId id="257" r:id="rId5"/>
    <p:sldId id="400"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 id="433" r:id="rId30"/>
    <p:sldId id="434" r:id="rId31"/>
    <p:sldId id="435" r:id="rId32"/>
    <p:sldId id="436" r:id="rId33"/>
    <p:sldId id="437" r:id="rId34"/>
    <p:sldId id="438" r:id="rId35"/>
    <p:sldId id="439" r:id="rId36"/>
    <p:sldId id="440" r:id="rId37"/>
    <p:sldId id="441" r:id="rId38"/>
    <p:sldId id="442" r:id="rId39"/>
    <p:sldId id="443" r:id="rId40"/>
    <p:sldId id="391" r:id="rId41"/>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8" autoAdjust="0"/>
  </p:normalViewPr>
  <p:slideViewPr>
    <p:cSldViewPr snapToGrid="0">
      <p:cViewPr varScale="1">
        <p:scale>
          <a:sx n="105" d="100"/>
          <a:sy n="105" d="100"/>
        </p:scale>
        <p:origin x="696" y="-180"/>
      </p:cViewPr>
      <p:guideLst>
        <p:guide pos="3840"/>
        <p:guide orient="horz" pos="2160"/>
      </p:guideLst>
    </p:cSldViewPr>
  </p:slideViewPr>
  <p:outlineViewPr>
    <p:cViewPr>
      <p:scale>
        <a:sx n="33" d="100"/>
        <a:sy n="33" d="100"/>
      </p:scale>
      <p:origin x="0" y="-2709"/>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9901395-E085-4F4B-8480-0D4D51470E22}" type="datetime1">
              <a:rPr lang="fr-FR" smtClean="0"/>
              <a:t>23/03/2024</a:t>
            </a:fld>
            <a:endParaRPr lang="fr-FR"/>
          </a:p>
        </p:txBody>
      </p:sp>
      <p:sp>
        <p:nvSpPr>
          <p:cNvPr id="4" name="Espace réservé du pied de page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fr-FR" smtClean="0"/>
              <a:t>‹N°›</a:t>
            </a:fld>
            <a:endParaRPr lang="fr-FR"/>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46A5458-2F44-415F-9D8B-C167BD79D5BC}" type="datetime1">
              <a:rPr lang="fr-FR" smtClean="0"/>
              <a:t>23/03/2024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fr-FR" smtClean="0"/>
              <a:t>‹N°›</a:t>
            </a:fld>
            <a:endParaRPr lang="fr-FR"/>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5"/>
          </p:nvPr>
        </p:nvSpPr>
        <p:spPr/>
        <p:txBody>
          <a:bodyPr rtlCol="0"/>
          <a:lstStyle/>
          <a:p>
            <a:pPr rtl="0"/>
            <a:fld id="{1983A999-5E0E-42CA-8400-604AE921FF7C}" type="slidenum">
              <a:rPr lang="fr-FR" smtClean="0"/>
              <a:t>1</a:t>
            </a:fld>
            <a:endParaRPr lang="fr-FR"/>
          </a:p>
        </p:txBody>
      </p:sp>
      <p:sp>
        <p:nvSpPr>
          <p:cNvPr id="5" name="Espace réservé de la date 4">
            <a:extLst>
              <a:ext uri="{FF2B5EF4-FFF2-40B4-BE49-F238E27FC236}">
                <a16:creationId xmlns:a16="http://schemas.microsoft.com/office/drawing/2014/main" id="{3C0A24FE-7EA0-4AB7-A794-AF7E7158E8D1}"/>
              </a:ext>
            </a:extLst>
          </p:cNvPr>
          <p:cNvSpPr>
            <a:spLocks noGrp="1"/>
          </p:cNvSpPr>
          <p:nvPr>
            <p:ph type="dt" idx="1"/>
          </p:nvPr>
        </p:nvSpPr>
        <p:spPr/>
        <p:txBody>
          <a:bodyPr/>
          <a:lstStyle/>
          <a:p>
            <a:pPr rtl="0"/>
            <a:fld id="{8EB27F4A-103A-4702-9921-7D4D4413A207}" type="datetime1">
              <a:rPr lang="fr-FR" smtClean="0"/>
              <a:t>23/03/2024</a:t>
            </a:fld>
            <a:endParaRPr lang="fr-FR"/>
          </a:p>
        </p:txBody>
      </p:sp>
    </p:spTree>
    <p:extLst>
      <p:ext uri="{BB962C8B-B14F-4D97-AF65-F5344CB8AC3E}">
        <p14:creationId xmlns:p14="http://schemas.microsoft.com/office/powerpoint/2010/main" val="156083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fr-FR" sz="4800"/>
              <a:t>3DFloat</a:t>
            </a:r>
          </a:p>
        </p:txBody>
      </p:sp>
      <p:sp>
        <p:nvSpPr>
          <p:cNvPr id="14" name="Espace réservé d’image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fr-FR"/>
              <a:t>Cliquez sur l'icône pour ajouter une image</a:t>
            </a:r>
          </a:p>
        </p:txBody>
      </p:sp>
      <p:sp>
        <p:nvSpPr>
          <p:cNvPr id="8" name="Ovale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9" name="Groupe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orme libre : Form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Ovale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3" name="Espace réservé du texte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fr-FR"/>
              <a:t>Cliquez pour modifier les styles du texte du masque</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u 3 colonnes">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9" name="Forme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Titr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16" name="Espace réservé du texte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17" name="Espace réservé du contenu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2" name="Espace réservé du texte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 les styles du texte du masque</a:t>
            </a:r>
          </a:p>
        </p:txBody>
      </p:sp>
      <p:sp>
        <p:nvSpPr>
          <p:cNvPr id="23" name="Espace réservé du contenu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8" name="Espace réservé du texte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fr-FR" sz="2000" b="0" cap="all" spc="200" baseline="0" dirty="0">
                <a:solidFill>
                  <a:schemeClr val="tx1"/>
                </a:solidFill>
              </a:defRPr>
            </a:lvl1pPr>
          </a:lstStyle>
          <a:p>
            <a:pPr marL="228600" lvl="0" indent="-228600" rtl="0"/>
            <a:r>
              <a:rPr lang="fr-FR"/>
              <a:t>Cliquez pour modifier</a:t>
            </a:r>
          </a:p>
        </p:txBody>
      </p:sp>
      <p:sp>
        <p:nvSpPr>
          <p:cNvPr id="21" name="Espace réservé du contenu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ynthèse">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fr-FR"/>
              <a:t>Modifiez le style du titre</a:t>
            </a:r>
          </a:p>
        </p:txBody>
      </p:sp>
      <p:sp>
        <p:nvSpPr>
          <p:cNvPr id="10" name="Espace réservé d’image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fr-FR"/>
              <a:t>Cliquez sur l'icône pour ajouter une image</a:t>
            </a:r>
          </a:p>
        </p:txBody>
      </p:sp>
      <p:sp>
        <p:nvSpPr>
          <p:cNvPr id="7" name="Espace réservé du contenu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8" name="Ovale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Fermeture">
    <p:spTree>
      <p:nvGrpSpPr>
        <p:cNvPr id="1" name=""/>
        <p:cNvGrpSpPr/>
        <p:nvPr/>
      </p:nvGrpSpPr>
      <p:grpSpPr>
        <a:xfrm>
          <a:off x="0" y="0"/>
          <a:ext cx="0" cy="0"/>
          <a:chOff x="0" y="0"/>
          <a:chExt cx="0" cy="0"/>
        </a:xfrm>
      </p:grpSpPr>
      <p:sp>
        <p:nvSpPr>
          <p:cNvPr id="28" name="Titr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fr-FR"/>
              <a:t>Modifiez le style du titre</a:t>
            </a:r>
            <a:endParaRPr lang="fr-FR" dirty="0"/>
          </a:p>
        </p:txBody>
      </p:sp>
      <p:sp>
        <p:nvSpPr>
          <p:cNvPr id="31" name="Sous-titr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40" name="Espace réservé d’image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fr-FR"/>
              <a:t>Cliquez sur l'icône pour ajouter une image</a:t>
            </a:r>
          </a:p>
        </p:txBody>
      </p:sp>
      <p:grpSp>
        <p:nvGrpSpPr>
          <p:cNvPr id="43" name="Groupe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orme libre : Form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sp>
          <p:nvSpPr>
            <p:cNvPr id="45" name="Ovale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6" name="Forme libre : Form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fr-FR">
                <a:solidFill>
                  <a:schemeClr val="tx1"/>
                </a:solidFill>
              </a:endParaRPr>
            </a:p>
          </p:txBody>
        </p:sp>
      </p:grpSp>
      <p:grpSp>
        <p:nvGrpSpPr>
          <p:cNvPr id="15" name="Groupe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orme libre : Form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 name="Espace réservé de la date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7" name="Ovale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fr-FR"/>
              <a:t>Modifiez le style du titre</a:t>
            </a:r>
            <a:endParaRPr lang="fr-FR" dirty="0"/>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9" name="Forme libre : Form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0" name="Ovale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5" name="Ovale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34" name="Groupe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orme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p>
          </p:txBody>
        </p:sp>
        <p:sp>
          <p:nvSpPr>
            <p:cNvPr id="36" name="Forme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3" name="Groupe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orme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contenu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5" name="Espace réservé de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orme libre : Form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2" name="Titr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fr-FR"/>
              <a:t>Modifiez le style du titre</a:t>
            </a:r>
            <a:endParaRPr lang="fr-FR" dirty="0"/>
          </a:p>
        </p:txBody>
      </p:sp>
      <p:sp>
        <p:nvSpPr>
          <p:cNvPr id="3" name="Espace réservé du contenu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u texte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fr-FR"/>
              <a:t>Mardi 2 février 20XX</a:t>
            </a:r>
          </a:p>
        </p:txBody>
      </p:sp>
      <p:sp>
        <p:nvSpPr>
          <p:cNvPr id="6" name="Espace réservé du pied de page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fr-FR"/>
              <a:t>Exemple de Texte de Pied de page</a:t>
            </a:r>
          </a:p>
        </p:txBody>
      </p:sp>
      <p:sp>
        <p:nvSpPr>
          <p:cNvPr id="7" name="Espace réservé du numéro de diapositive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fr-FR"/>
              <a:t>Cliquez pour ajouter un titre</a:t>
            </a:r>
          </a:p>
        </p:txBody>
      </p:sp>
      <p:sp>
        <p:nvSpPr>
          <p:cNvPr id="7" name="Espace réservé du contenu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fr-FR" sz="1600"/>
              <a:t>Cliquer pour ajouter du texte</a:t>
            </a:r>
          </a:p>
        </p:txBody>
      </p:sp>
      <p:sp>
        <p:nvSpPr>
          <p:cNvPr id="17" name="Espace réservé d’image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fr-FR"/>
              <a:t>Cliquez sur l'icône pour ajouter une image</a:t>
            </a:r>
          </a:p>
        </p:txBody>
      </p:sp>
      <p:sp>
        <p:nvSpPr>
          <p:cNvPr id="22" name="Espace réservé d’image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5" name="Espace réservé d’image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6" name="Ovale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nvGrpSpPr>
          <p:cNvPr id="10" name="Groupe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orme libre : Form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2" name="Ovale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fr-FR"/>
              <a:t>Modifiez le style du titre</a:t>
            </a:r>
            <a:endParaRPr lang="fr-FR" dirty="0"/>
          </a:p>
        </p:txBody>
      </p:sp>
      <p:sp>
        <p:nvSpPr>
          <p:cNvPr id="12" name="Espace réservé d’image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fr-FR"/>
              <a:t>Cliquez sur l'icône pour ajouter une image</a:t>
            </a:r>
          </a:p>
        </p:txBody>
      </p:sp>
      <p:sp>
        <p:nvSpPr>
          <p:cNvPr id="18" name="Espace réservé d’image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fr-FR"/>
              <a:t>Cliquez sur l'icône pour ajouter une image</a:t>
            </a:r>
          </a:p>
        </p:txBody>
      </p:sp>
      <p:sp>
        <p:nvSpPr>
          <p:cNvPr id="19" name="Espace réservé d’image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fr-FR"/>
              <a:t>Cliquez sur l'icône pour ajouter une image</a:t>
            </a:r>
          </a:p>
        </p:txBody>
      </p:sp>
      <p:sp>
        <p:nvSpPr>
          <p:cNvPr id="20" name="Espace réservé d’image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
        <p:nvSpPr>
          <p:cNvPr id="11" name="Espace réservé du contenu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fr-FR"/>
              <a:t>Cliquez pour modifier les styles du texte du masque</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fr-FR"/>
              <a:t>Mardi 2 février 20XX</a:t>
            </a:r>
          </a:p>
        </p:txBody>
      </p:sp>
      <p:sp>
        <p:nvSpPr>
          <p:cNvPr id="5" name="Espace réservé du pied de page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fr-FR" smtClean="0"/>
              <a:t>‹N°›</a:t>
            </a:fld>
            <a:endParaRPr lang="fr-FR"/>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fr-FR"/>
              <a:t>Modifiez le style du titre</a:t>
            </a:r>
            <a:endParaRPr lang="fr-FR" dirty="0"/>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aut de section">
    <p:bg>
      <p:bgRef idx="1001">
        <a:schemeClr val="bg1"/>
      </p:bgRef>
    </p:bg>
    <p:spTree>
      <p:nvGrpSpPr>
        <p:cNvPr id="1" name=""/>
        <p:cNvGrpSpPr/>
        <p:nvPr/>
      </p:nvGrpSpPr>
      <p:grpSpPr>
        <a:xfrm>
          <a:off x="0" y="0"/>
          <a:ext cx="0" cy="0"/>
          <a:chOff x="0" y="0"/>
          <a:chExt cx="0" cy="0"/>
        </a:xfrm>
      </p:grpSpPr>
      <p:sp>
        <p:nvSpPr>
          <p:cNvPr id="8" name="Espace réservé d’image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fr-FR"/>
              <a:t>Cliquez sur l'icône pour ajouter une image</a:t>
            </a:r>
          </a:p>
        </p:txBody>
      </p:sp>
      <p:sp>
        <p:nvSpPr>
          <p:cNvPr id="16" name="Sous-titr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fr-FR">
                <a:solidFill>
                  <a:schemeClr val="tx1">
                    <a:alpha val="60000"/>
                  </a:schemeClr>
                </a:solidFill>
              </a:rPr>
              <a:t>Modifiez le style des sous-titres du masque</a:t>
            </a:r>
            <a:endParaRPr lang="fr-FR" dirty="0">
              <a:solidFill>
                <a:schemeClr val="tx1">
                  <a:alpha val="60000"/>
                </a:schemeClr>
              </a:solidFill>
            </a:endParaRPr>
          </a:p>
        </p:txBody>
      </p:sp>
      <p:sp>
        <p:nvSpPr>
          <p:cNvPr id="15" name="Titr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fr-FR"/>
              <a:t>Modifiez le style du titre</a:t>
            </a:r>
            <a:endParaRPr lang="fr-FR"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ronologie du tableau graphique">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orme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6" name="Forme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fr-FR" dirty="0"/>
            </a:lvl1pPr>
          </a:lstStyle>
          <a:p>
            <a:pPr lvl="0" rtl="0">
              <a:lnSpc>
                <a:spcPct val="100000"/>
              </a:lnSpc>
            </a:pPr>
            <a:r>
              <a:rPr lang="fr-FR"/>
              <a:t>Modifiez le style du titre</a:t>
            </a:r>
          </a:p>
        </p:txBody>
      </p:sp>
      <p:sp>
        <p:nvSpPr>
          <p:cNvPr id="3" name="Espace réservé du contenu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endParaRPr lang="fr-FR" dirty="0"/>
          </a:p>
        </p:txBody>
      </p:sp>
      <p:sp>
        <p:nvSpPr>
          <p:cNvPr id="4" name="Espace réservé de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fr-FR"/>
              <a:t>Mardi 2 février 20XX</a:t>
            </a:r>
          </a:p>
        </p:txBody>
      </p:sp>
      <p:sp>
        <p:nvSpPr>
          <p:cNvPr id="5" name="Espace réservé d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itation">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fr-FR"/>
              <a:t>Modifiez le style du titre</a:t>
            </a:r>
            <a:endParaRPr lang="fr-FR" dirty="0"/>
          </a:p>
        </p:txBody>
      </p:sp>
      <p:grpSp>
        <p:nvGrpSpPr>
          <p:cNvPr id="8" name="Groupe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orme libre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0" name="Forme libre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Forme libre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12" name="Ovale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7" name="Espace réservé du contenu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fr-FR"/>
              <a:t>Cliquez pour modifier les styles du texte du masque</a:t>
            </a:r>
          </a:p>
        </p:txBody>
      </p:sp>
      <p:sp>
        <p:nvSpPr>
          <p:cNvPr id="15" name="Espace réservé d’image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fr-FR"/>
              <a:t>Cliquez sur l'icône pour ajouter une image</a:t>
            </a:r>
          </a:p>
        </p:txBody>
      </p:sp>
      <p:sp>
        <p:nvSpPr>
          <p:cNvPr id="2" name="Espace réservé de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fr-FR"/>
              <a:t>Mardi 2 février 20XX</a:t>
            </a:r>
          </a:p>
        </p:txBody>
      </p:sp>
      <p:sp>
        <p:nvSpPr>
          <p:cNvPr id="3" name="Espace réservé d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fr-FR"/>
              <a:t>Exemple de Texte de Pied de page</a:t>
            </a:r>
          </a:p>
        </p:txBody>
      </p:sp>
      <p:sp>
        <p:nvSpPr>
          <p:cNvPr id="4" name="Espace réservé du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Équip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34" name="Ovale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40" name="Titr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fr-FR"/>
              <a:t>Équipe</a:t>
            </a:r>
          </a:p>
        </p:txBody>
      </p:sp>
      <p:grpSp>
        <p:nvGrpSpPr>
          <p:cNvPr id="51" name="Groupe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orme libre : Form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53" name="Forme libre : Form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solidFill>
                  <a:schemeClr val="tx1"/>
                </a:solidFill>
              </a:endParaRPr>
            </a:p>
          </p:txBody>
        </p:sp>
        <p:sp>
          <p:nvSpPr>
            <p:cNvPr id="54" name="Ovale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55" name="Ovale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grpSp>
      <p:sp>
        <p:nvSpPr>
          <p:cNvPr id="56" name="Espace réservé d’image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fr-FR"/>
              <a:t>Cliquez sur l'icône pour ajouter une image</a:t>
            </a:r>
          </a:p>
        </p:txBody>
      </p:sp>
      <p:sp>
        <p:nvSpPr>
          <p:cNvPr id="57" name="Espace réservé d’image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fr-FR"/>
              <a:t>Cliquez sur l'icône pour ajouter une image</a:t>
            </a:r>
          </a:p>
        </p:txBody>
      </p:sp>
      <p:sp>
        <p:nvSpPr>
          <p:cNvPr id="58" name="Espace réservé d’image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fr-FR"/>
              <a:t>Cliquez sur l'icône pour ajouter une image</a:t>
            </a:r>
            <a:endParaRPr lang="fr-FR" dirty="0"/>
          </a:p>
        </p:txBody>
      </p:sp>
      <p:sp>
        <p:nvSpPr>
          <p:cNvPr id="59" name="Espace réservé d’image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fr-FR"/>
              <a:t>Cliquez sur l'icône pour ajouter une image</a:t>
            </a:r>
          </a:p>
        </p:txBody>
      </p:sp>
      <p:sp>
        <p:nvSpPr>
          <p:cNvPr id="63" name="Espace réservé du texte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fr-FR"/>
              <a:t>Nom</a:t>
            </a:r>
          </a:p>
        </p:txBody>
      </p:sp>
      <p:sp>
        <p:nvSpPr>
          <p:cNvPr id="61" name="Espace réservé du texte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fr-FR"/>
              <a:t>Titre</a:t>
            </a:r>
          </a:p>
        </p:txBody>
      </p:sp>
      <p:sp>
        <p:nvSpPr>
          <p:cNvPr id="65" name="Espace réservé du texte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fr-FR"/>
              <a:t>Nom</a:t>
            </a:r>
          </a:p>
        </p:txBody>
      </p:sp>
      <p:sp>
        <p:nvSpPr>
          <p:cNvPr id="64" name="Espace réservé du texte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fr-FR"/>
              <a:t>Titre</a:t>
            </a:r>
          </a:p>
        </p:txBody>
      </p:sp>
      <p:sp>
        <p:nvSpPr>
          <p:cNvPr id="67" name="Espace réservé du texte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fr-FR"/>
              <a:t>Nom</a:t>
            </a:r>
          </a:p>
        </p:txBody>
      </p:sp>
      <p:sp>
        <p:nvSpPr>
          <p:cNvPr id="66" name="Espace réservé du texte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fr-FR"/>
              <a:t>Titre</a:t>
            </a:r>
          </a:p>
        </p:txBody>
      </p:sp>
      <p:sp>
        <p:nvSpPr>
          <p:cNvPr id="69" name="Espace réservé du texte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fr-FR"/>
              <a:t>Nom</a:t>
            </a:r>
          </a:p>
        </p:txBody>
      </p:sp>
      <p:sp>
        <p:nvSpPr>
          <p:cNvPr id="68" name="Espace réservé du texte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fr-FR"/>
              <a:t>Titre</a:t>
            </a:r>
          </a:p>
        </p:txBody>
      </p:sp>
      <p:sp>
        <p:nvSpPr>
          <p:cNvPr id="4" name="Espace réservé de la date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fr-FR"/>
              <a:t>Exemple de Texte de Pied de page</a:t>
            </a:r>
          </a:p>
        </p:txBody>
      </p:sp>
      <p:sp>
        <p:nvSpPr>
          <p:cNvPr id="6" name="Espace réservé du numéro de diapositive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u 2 colonnes (diapositive de comparaison)">
    <p:spTree>
      <p:nvGrpSpPr>
        <p:cNvPr id="1" name=""/>
        <p:cNvGrpSpPr/>
        <p:nvPr/>
      </p:nvGrpSpPr>
      <p:grpSpPr>
        <a:xfrm>
          <a:off x="0" y="0"/>
          <a:ext cx="0" cy="0"/>
          <a:chOff x="0" y="0"/>
          <a:chExt cx="0" cy="0"/>
        </a:xfrm>
      </p:grpSpPr>
      <p:sp>
        <p:nvSpPr>
          <p:cNvPr id="12" name="Ovale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fr-FR"/>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fr-FR"/>
          </a:p>
        </p:txBody>
      </p:sp>
      <p:sp>
        <p:nvSpPr>
          <p:cNvPr id="2" name="Titr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fr-FR" sz="4800" dirty="0"/>
            </a:lvl1pPr>
          </a:lstStyle>
          <a:p>
            <a:pPr lvl="0" rtl="0">
              <a:lnSpc>
                <a:spcPct val="100000"/>
              </a:lnSpc>
            </a:pPr>
            <a:r>
              <a:rPr lang="fr-FR"/>
              <a:t>Modifiez le style du titre</a:t>
            </a:r>
          </a:p>
        </p:txBody>
      </p:sp>
      <p:sp>
        <p:nvSpPr>
          <p:cNvPr id="3" name="Espace réservé du texte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fr-FR" sz="1400" b="0" cap="all" spc="200" baseline="0" dirty="0">
                <a:solidFill>
                  <a:schemeClr val="tx1"/>
                </a:solidFill>
              </a:defRPr>
            </a:lvl1pPr>
          </a:lstStyle>
          <a:p>
            <a:pPr marL="228600" lvl="0" indent="-228600" rtl="0"/>
            <a:r>
              <a:rPr lang="fr-FR"/>
              <a:t>Cliquez pour modifier les styles du texte du masque</a:t>
            </a:r>
          </a:p>
        </p:txBody>
      </p:sp>
      <p:sp>
        <p:nvSpPr>
          <p:cNvPr id="6" name="Espace réservé du contenu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fr-FR"/>
              <a:t>Mardi 2 février 20XX</a:t>
            </a:r>
          </a:p>
        </p:txBody>
      </p:sp>
      <p:sp>
        <p:nvSpPr>
          <p:cNvPr id="8" name="Espace réservé du pied de page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fr-FR"/>
              <a:t>Exemple de Texte de Pied de page</a:t>
            </a:r>
          </a:p>
        </p:txBody>
      </p:sp>
      <p:sp>
        <p:nvSpPr>
          <p:cNvPr id="9" name="Espace réservé du numéro de diapositive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fr-FR" smtClean="0"/>
              <a:t>‹N°›</a:t>
            </a:fld>
            <a:endParaRPr lang="fr-FR"/>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fr-FR"/>
              <a:t>Modifiez le style du titre</a:t>
            </a:r>
            <a:endParaRPr lang="fr-FR" dirty="0"/>
          </a:p>
        </p:txBody>
      </p:sp>
      <p:sp>
        <p:nvSpPr>
          <p:cNvPr id="3" name="Espace réservé d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Mardi 2 février 20XX</a:t>
            </a:r>
            <a:endParaRPr lang="fr-FR" dirty="0"/>
          </a:p>
        </p:txBody>
      </p:sp>
      <p:sp>
        <p:nvSpPr>
          <p:cNvPr id="5" name="Espace réservé d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fr-FR"/>
              <a:t>Exemple de Texte de Pied de page</a:t>
            </a:r>
            <a:endParaRPr lang="fr-FR" dirty="0"/>
          </a:p>
        </p:txBody>
      </p:sp>
      <p:sp>
        <p:nvSpPr>
          <p:cNvPr id="6" name="Espace réservé du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fr-FR" smtClean="0"/>
              <a:pPr rtl="0"/>
              <a:t>‹N°›</a:t>
            </a:fld>
            <a:endParaRPr lang="fr-FR"/>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6E938C-9D94-4B05-979A-D39FFC457291}"/>
              </a:ext>
            </a:extLst>
          </p:cNvPr>
          <p:cNvSpPr>
            <a:spLocks noGrp="1"/>
          </p:cNvSpPr>
          <p:nvPr>
            <p:ph type="ctrTitle"/>
          </p:nvPr>
        </p:nvSpPr>
        <p:spPr>
          <a:xfrm>
            <a:off x="7452360" y="773723"/>
            <a:ext cx="4739640" cy="1923757"/>
          </a:xfrm>
        </p:spPr>
        <p:txBody>
          <a:bodyPr rtlCol="0" anchor="b" anchorCtr="0">
            <a:normAutofit fontScale="90000"/>
          </a:bodyPr>
          <a:lstStyle/>
          <a:p>
            <a:pPr algn="ctr" rtl="0"/>
            <a:r>
              <a:rPr lang="fr-FR" dirty="0">
                <a:latin typeface="Comic Sans MS" panose="030F0702030302020204" pitchFamily="66" charset="0"/>
              </a:rPr>
              <a:t>INTERACTIONS</a:t>
            </a:r>
            <a:br>
              <a:rPr lang="fr-FR" dirty="0">
                <a:latin typeface="Comic Sans MS" panose="030F0702030302020204" pitchFamily="66" charset="0"/>
              </a:rPr>
            </a:br>
            <a:r>
              <a:rPr lang="fr-FR" dirty="0">
                <a:latin typeface="Comic Sans MS" panose="030F0702030302020204" pitchFamily="66" charset="0"/>
              </a:rPr>
              <a:t>FORCES ET CHAMPS</a:t>
            </a:r>
          </a:p>
        </p:txBody>
      </p:sp>
      <p:pic>
        <p:nvPicPr>
          <p:cNvPr id="14" name="Espace réservé d’image 13" descr="Arrière-plan numérique Point de donné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7452360" cy="6858000"/>
          </a:xfrm>
        </p:spPr>
      </p:pic>
      <p:sp>
        <p:nvSpPr>
          <p:cNvPr id="6" name="Sous-titre 22">
            <a:extLst>
              <a:ext uri="{FF2B5EF4-FFF2-40B4-BE49-F238E27FC236}">
                <a16:creationId xmlns:a16="http://schemas.microsoft.com/office/drawing/2014/main" id="{32F868F7-BF30-5093-E588-A08C2505FF80}"/>
              </a:ext>
            </a:extLst>
          </p:cNvPr>
          <p:cNvSpPr txBox="1">
            <a:spLocks/>
          </p:cNvSpPr>
          <p:nvPr/>
        </p:nvSpPr>
        <p:spPr>
          <a:xfrm>
            <a:off x="7452360" y="5822830"/>
            <a:ext cx="4739640" cy="1035169"/>
          </a:xfrm>
          <a:prstGeom prst="rect">
            <a:avLst/>
          </a:prstGeom>
        </p:spPr>
        <p:txBody>
          <a:bodyPr rtlCol="0"/>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Comic Sans MS" panose="030F0702030302020204" pitchFamily="66" charset="0"/>
              </a:rPr>
              <a:t>Prof-TC</a:t>
            </a:r>
          </a:p>
          <a:p>
            <a:pPr marL="0" indent="0" algn="ctr">
              <a:buNone/>
            </a:pPr>
            <a:r>
              <a:rPr lang="fr-FR" dirty="0">
                <a:latin typeface="Comic Sans MS" panose="030F0702030302020204" pitchFamily="66" charset="0"/>
              </a:rPr>
              <a:t>www.prof-tc.fr</a:t>
            </a:r>
          </a:p>
        </p:txBody>
      </p:sp>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Poids et gravitation : Fiche de cours - Physique-chimie | SchoolMouv">
            <a:extLst>
              <a:ext uri="{FF2B5EF4-FFF2-40B4-BE49-F238E27FC236}">
                <a16:creationId xmlns:a16="http://schemas.microsoft.com/office/drawing/2014/main" id="{B1CF32B2-AD9C-8631-618D-C787093B49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945" y="3557856"/>
            <a:ext cx="5489462" cy="3239139"/>
          </a:xfrm>
          <a:prstGeom prst="rect">
            <a:avLst/>
          </a:prstGeom>
          <a:noFill/>
          <a:ln>
            <a:noFill/>
          </a:ln>
        </p:spPr>
      </p:pic>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AF82B371-41AC-8B2C-98F8-45FFAE26243F}"/>
                  </a:ext>
                </a:extLst>
              </p:cNvPr>
              <p:cNvSpPr txBox="1"/>
              <p:nvPr/>
            </p:nvSpPr>
            <p:spPr>
              <a:xfrm>
                <a:off x="-1" y="0"/>
                <a:ext cx="12192001" cy="264226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Terre et la Lune exercent l'une sur l'autre des forces ayant la même direction mais de sens opposées et de même valeur: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Terre</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Lune</m:t>
                              </m:r>
                            </m:sub>
                          </m:sSub>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Lune</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Terre</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r>
                        <m:rPr>
                          <m:nor/>
                        </m:rPr>
                        <a:rPr lang="fr-FR" sz="2400" b="1">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Terre</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Lune</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Lune</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Terre</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G</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T</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L</m:t>
                              </m:r>
                            </m:sub>
                          </m:sSub>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d</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ZoneTexte 3">
                <a:extLst>
                  <a:ext uri="{FF2B5EF4-FFF2-40B4-BE49-F238E27FC236}">
                    <a16:creationId xmlns:a16="http://schemas.microsoft.com/office/drawing/2014/main" id="{AF82B371-41AC-8B2C-98F8-45FFAE26243F}"/>
                  </a:ext>
                </a:extLst>
              </p:cNvPr>
              <p:cNvSpPr txBox="1">
                <a:spLocks noRot="1" noChangeAspect="1" noMove="1" noResize="1" noEditPoints="1" noAdjustHandles="1" noChangeArrowheads="1" noChangeShapeType="1" noTextEdit="1"/>
              </p:cNvSpPr>
              <p:nvPr/>
            </p:nvSpPr>
            <p:spPr>
              <a:xfrm>
                <a:off x="-1" y="0"/>
                <a:ext cx="12192001" cy="2642262"/>
              </a:xfrm>
              <a:prstGeom prst="rect">
                <a:avLst/>
              </a:prstGeom>
              <a:blipFill>
                <a:blip r:embed="rId3"/>
                <a:stretch>
                  <a:fillRect l="-750" t="-1617" r="-750"/>
                </a:stretch>
              </a:blipFill>
            </p:spPr>
            <p:txBody>
              <a:bodyPr/>
              <a:lstStyle/>
              <a:p>
                <a:r>
                  <a:rPr lang="fr-FR">
                    <a:noFill/>
                  </a:rPr>
                  <a:t> </a:t>
                </a:r>
              </a:p>
            </p:txBody>
          </p:sp>
        </mc:Fallback>
      </mc:AlternateContent>
      <p:sp>
        <p:nvSpPr>
          <p:cNvPr id="6" name="ZoneTexte 5">
            <a:extLst>
              <a:ext uri="{FF2B5EF4-FFF2-40B4-BE49-F238E27FC236}">
                <a16:creationId xmlns:a16="http://schemas.microsoft.com/office/drawing/2014/main" id="{A07833E8-5345-FD0B-16E8-6AB531257CED}"/>
              </a:ext>
            </a:extLst>
          </p:cNvPr>
          <p:cNvSpPr txBox="1"/>
          <p:nvPr/>
        </p:nvSpPr>
        <p:spPr>
          <a:xfrm>
            <a:off x="-1" y="2749599"/>
            <a:ext cx="8436078" cy="2049857"/>
          </a:xfrm>
          <a:prstGeom prst="rect">
            <a:avLst/>
          </a:prstGeom>
          <a:noFill/>
        </p:spPr>
        <p:txBody>
          <a:bodyPr wrap="square">
            <a:spAutoFit/>
          </a:bodyPr>
          <a:lstStyle/>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F: Force d'interaction gravitationnelle (N)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G: Constante gravitationnelle (G=6,67.10</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-11</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N.m</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2</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.kg</a:t>
            </a:r>
            <a:r>
              <a:rPr lang="fr-FR" sz="2400" baseline="30000" dirty="0">
                <a:effectLst/>
                <a:latin typeface="Comic Sans MS" panose="030F0702030302020204" pitchFamily="66" charset="0"/>
                <a:ea typeface="Calibri" panose="020F0502020204030204" pitchFamily="34" charset="0"/>
                <a:cs typeface="Times New Roman" panose="02020603050405020304" pitchFamily="18" charset="0"/>
              </a:rPr>
              <a:t>-2</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M</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T</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Masse de la Terre (kg)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M</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L</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Masse de la Lune (kg)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 Distance Terre-Lune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649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7949759-7952-6419-9A1D-75004449EEF6}"/>
              </a:ext>
            </a:extLst>
          </p:cNvPr>
          <p:cNvSpPr txBox="1"/>
          <p:nvPr/>
        </p:nvSpPr>
        <p:spPr>
          <a:xfrm>
            <a:off x="0" y="316105"/>
            <a:ext cx="12192000" cy="2547620"/>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Influence de la masse:</a:t>
            </a:r>
            <a:r>
              <a:rPr lang="fr-FR" sz="2400" dirty="0">
                <a:effectLst/>
                <a:latin typeface="Comic Sans MS" panose="030F0702030302020204" pitchFamily="66" charset="0"/>
                <a:ea typeface="Calibri" panose="020F0502020204030204" pitchFamily="34" charset="0"/>
                <a:cs typeface="Arial" panose="020B0604020202020204" pitchFamily="34" charset="0"/>
              </a:rPr>
              <a:t> La force de gravitation est proportionnelle à chacune des deux masses, par conséquent: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Une masse deux fois plus élevée (pour l’un des deux corps) correspond à une force de gravitation deux fois plus élevée.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Une masse trois fois plus élevée (pour l’un des deux corps) correspond à une force de gravitation trois fois plus élevée.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616F110-1129-5075-03FB-B9F7D2BBC73F}"/>
              </a:ext>
            </a:extLst>
          </p:cNvPr>
          <p:cNvSpPr txBox="1"/>
          <p:nvPr/>
        </p:nvSpPr>
        <p:spPr>
          <a:xfrm>
            <a:off x="0" y="3355957"/>
            <a:ext cx="12192000" cy="2942793"/>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Influence de la distance: </a:t>
            </a:r>
            <a:r>
              <a:rPr lang="fr-FR" sz="2400" dirty="0">
                <a:effectLst/>
                <a:latin typeface="Comic Sans MS" panose="030F0702030302020204" pitchFamily="66" charset="0"/>
                <a:ea typeface="Calibri" panose="020F0502020204030204" pitchFamily="34" charset="0"/>
                <a:cs typeface="Arial" panose="020B0604020202020204" pitchFamily="34" charset="0"/>
              </a:rPr>
              <a:t>La force de gravitation a une valeur inversement proportionnelle au carré de la distance qui sépare les centres des deux corps. Par conséquent: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Plus cette distance est élevée et plus la force de gravitation est faible.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Si la distance est doublée alors la valeur de la force de gravitation est divisée par 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Si la distance est triplée alors la valeur de la force est divisée par 9.</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96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A141D67-486E-3FF8-7084-C8F4B49AA318}"/>
              </a:ext>
            </a:extLst>
          </p:cNvPr>
          <p:cNvSpPr txBox="1"/>
          <p:nvPr/>
        </p:nvSpPr>
        <p:spPr>
          <a:xfrm>
            <a:off x="0" y="0"/>
            <a:ext cx="12192000" cy="5226431"/>
          </a:xfrm>
          <a:prstGeom prst="rect">
            <a:avLst/>
          </a:prstGeom>
          <a:noFill/>
        </p:spPr>
        <p:txBody>
          <a:bodyPr wrap="square">
            <a:spAutoFit/>
          </a:bodyPr>
          <a:lstStyle/>
          <a:p>
            <a:pPr algn="just">
              <a:lnSpc>
                <a:spcPct val="107000"/>
              </a:lnSpc>
              <a:spcAft>
                <a:spcPts val="800"/>
              </a:spcAft>
            </a:pPr>
            <a:r>
              <a:rPr lang="fr-FR" sz="2400" b="1" i="1" dirty="0">
                <a:effectLst/>
                <a:latin typeface="Comic Sans MS" panose="030F0702030302020204" pitchFamily="66" charset="0"/>
                <a:ea typeface="Calibri" panose="020F0502020204030204" pitchFamily="34" charset="0"/>
                <a:cs typeface="Arial" panose="020B0604020202020204" pitchFamily="34" charset="0"/>
              </a:rPr>
              <a:t>Remarque:</a:t>
            </a:r>
            <a:r>
              <a:rPr lang="fr-FR" sz="2400" i="1" dirty="0">
                <a:effectLst/>
                <a:latin typeface="Comic Sans MS" panose="030F0702030302020204" pitchFamily="66" charset="0"/>
                <a:ea typeface="Calibri" panose="020F0502020204030204" pitchFamily="34" charset="0"/>
                <a:cs typeface="Arial" panose="020B0604020202020204" pitchFamily="34" charset="0"/>
              </a:rPr>
              <a:t> La force de gravitation diminue très rapidement avec la distance mais ne s’annule jamais totalement, un système subi donc toujours une force gravitationnelle d’un autre système, quel que soit sa distance, même s’il est situé à l’autre bout de l’univers!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relation a de multiples applications: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Calculer la masse d'une planète.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Calculer la distance séparant une planète de son étoile.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force s’exerce entre tous les corps possédant une masse mais sa valeur est en général trop faible pour que ses effets soient remarquables lorsque les deux systèmes ont masse insuffisante: particules subatomiques, atomes, molécules, objets à l’échelle humaine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D7CB2CD-EF7D-DDA0-E3CC-D6A2CE4F09CD}"/>
              </a:ext>
            </a:extLst>
          </p:cNvPr>
          <p:cNvSpPr txBox="1"/>
          <p:nvPr/>
        </p:nvSpPr>
        <p:spPr>
          <a:xfrm>
            <a:off x="0" y="5336181"/>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la gravitation s’exerce entre un astre et un corps de masse réduite alors elle est assimilée à ce que l’on appelle le “poids” de ce corps. Elle le maintien à sa surface et provoque sa chute lorsqu’il s’en éloigne.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70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C0D0ACF-9B7E-1F1C-87A5-7D3ADC549A4C}"/>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Interactions électrostatiques</a:t>
            </a:r>
            <a:endParaRPr lang="fr-FR" sz="3200" dirty="0"/>
          </a:p>
        </p:txBody>
      </p:sp>
      <p:sp>
        <p:nvSpPr>
          <p:cNvPr id="5" name="ZoneTexte 4">
            <a:extLst>
              <a:ext uri="{FF2B5EF4-FFF2-40B4-BE49-F238E27FC236}">
                <a16:creationId xmlns:a16="http://schemas.microsoft.com/office/drawing/2014/main" id="{3DE5400D-868D-BCB6-54D4-B91A1AF9562A}"/>
              </a:ext>
            </a:extLst>
          </p:cNvPr>
          <p:cNvSpPr txBox="1"/>
          <p:nvPr/>
        </p:nvSpPr>
        <p:spPr>
          <a:xfrm>
            <a:off x="0" y="584775"/>
            <a:ext cx="12192000" cy="242034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 objet peut posséder une charge électrique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q</a:t>
            </a:r>
            <a:r>
              <a:rPr lang="fr-FR" sz="2400" dirty="0">
                <a:effectLst/>
                <a:latin typeface="Comic Sans MS" panose="030F0702030302020204" pitchFamily="66" charset="0"/>
                <a:ea typeface="Calibri" panose="020F0502020204030204" pitchFamily="34" charset="0"/>
                <a:cs typeface="Arial" panose="020B0604020202020204" pitchFamily="34" charset="0"/>
              </a:rPr>
              <a:t> dont le signe est positif ou négatif.</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charge s’exprime en Coulomb, dont le symbole est 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plus petite charge qu’il est possible d’avoir est la charge élémentaire </a:t>
            </a:r>
            <a:r>
              <a:rPr lang="fr-FR" sz="2400" b="1" dirty="0">
                <a:effectLst/>
                <a:latin typeface="Comic Sans MS" panose="030F0702030302020204" pitchFamily="66" charset="0"/>
                <a:ea typeface="Calibri" panose="020F0502020204030204" pitchFamily="34" charset="0"/>
                <a:cs typeface="Arial" panose="020B0604020202020204" pitchFamily="34" charset="0"/>
              </a:rPr>
              <a:t>e</a:t>
            </a:r>
            <a:r>
              <a:rPr lang="fr-FR" sz="2400" dirty="0">
                <a:effectLst/>
                <a:latin typeface="Comic Sans MS" panose="030F0702030302020204" pitchFamily="66" charset="0"/>
                <a:ea typeface="Calibri" panose="020F0502020204030204" pitchFamily="34" charset="0"/>
                <a:cs typeface="Arial" panose="020B0604020202020204" pitchFamily="34" charset="0"/>
              </a:rPr>
              <a:t> qui a pour valeur: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a:effectLst/>
                <a:latin typeface="Comic Sans MS" panose="030F0702030302020204" pitchFamily="66" charset="0"/>
                <a:ea typeface="Calibri" panose="020F0502020204030204" pitchFamily="34" charset="0"/>
                <a:cs typeface="Times New Roman" panose="02020603050405020304" pitchFamily="18" charset="0"/>
              </a:rPr>
              <a:t>e </a:t>
            </a:r>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 1,6.10</a:t>
            </a:r>
            <a:r>
              <a:rPr lang="fr-FR" sz="2800" b="1" baseline="30000" dirty="0">
                <a:effectLst/>
                <a:latin typeface="Comic Sans MS" panose="030F0702030302020204" pitchFamily="66" charset="0"/>
                <a:ea typeface="Calibri" panose="020F0502020204030204" pitchFamily="34" charset="0"/>
                <a:cs typeface="Times New Roman" panose="02020603050405020304" pitchFamily="18" charset="0"/>
              </a:rPr>
              <a:t>-19</a:t>
            </a:r>
            <a:r>
              <a:rPr lang="fr-FR" sz="2800" b="1" dirty="0">
                <a:effectLst/>
                <a:latin typeface="Comic Sans MS" panose="030F0702030302020204" pitchFamily="66" charset="0"/>
                <a:ea typeface="Calibri" panose="020F0502020204030204" pitchFamily="34" charset="0"/>
                <a:cs typeface="Times New Roman" panose="02020603050405020304" pitchFamily="18" charset="0"/>
              </a:rPr>
              <a:t> C</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EF29DDA7-56B0-A995-0D3B-6FAADE6C4A44}"/>
              </a:ext>
            </a:extLst>
          </p:cNvPr>
          <p:cNvSpPr txBox="1"/>
          <p:nvPr/>
        </p:nvSpPr>
        <p:spPr>
          <a:xfrm>
            <a:off x="0" y="3199686"/>
            <a:ext cx="12192000" cy="364574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des moyens les plus ancien pour produire des charges électriques est de frotter un tissu, une fourrure ou de la laine contre un autre matériau.</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produire des charges positives, on utilise un barreau en verre auquel les électrons sont arrachés.</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Pour produire des charges négatives, on utilise un barreau en matière organique (ambre, ébonite, plastique) qui se couvre d’électrons arrachés au tissu.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523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84D81C1-A7B7-3F56-FBB3-21EEE8D6F147}"/>
              </a:ext>
            </a:extLst>
          </p:cNvPr>
          <p:cNvSpPr txBox="1"/>
          <p:nvPr/>
        </p:nvSpPr>
        <p:spPr>
          <a:xfrm>
            <a:off x="0" y="0"/>
            <a:ext cx="12192000" cy="2094228"/>
          </a:xfrm>
          <a:prstGeom prst="rect">
            <a:avLst/>
          </a:prstGeom>
          <a:noFill/>
        </p:spPr>
        <p:txBody>
          <a:bodyPr wrap="square">
            <a:spAutoFit/>
          </a:bodyPr>
          <a:lstStyle/>
          <a:p>
            <a:pPr algn="ctr" defTabSz="179388">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Electrisation par frottement</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Une baguette de verre frottée avec de la laine attire la boule d'un pendule.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Une baguette de PVC frottée avec de la laine donne des résultats identiques.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08380984-9BE1-4F11-14DB-BD6E26EA33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58" y="2538264"/>
            <a:ext cx="5894487" cy="2396092"/>
          </a:xfrm>
          <a:prstGeom prst="rect">
            <a:avLst/>
          </a:prstGeom>
          <a:noFill/>
          <a:ln>
            <a:noFill/>
          </a:ln>
        </p:spPr>
      </p:pic>
      <p:pic>
        <p:nvPicPr>
          <p:cNvPr id="5" name="Image 4">
            <a:extLst>
              <a:ext uri="{FF2B5EF4-FFF2-40B4-BE49-F238E27FC236}">
                <a16:creationId xmlns:a16="http://schemas.microsoft.com/office/drawing/2014/main" id="{D40246D1-7A70-2F39-9B43-8D759A0BFF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7005" y="2274231"/>
            <a:ext cx="6096000" cy="2924158"/>
          </a:xfrm>
          <a:prstGeom prst="rect">
            <a:avLst/>
          </a:prstGeom>
          <a:noFill/>
          <a:ln>
            <a:noFill/>
          </a:ln>
        </p:spPr>
      </p:pic>
      <p:sp>
        <p:nvSpPr>
          <p:cNvPr id="7" name="ZoneTexte 6">
            <a:extLst>
              <a:ext uri="{FF2B5EF4-FFF2-40B4-BE49-F238E27FC236}">
                <a16:creationId xmlns:a16="http://schemas.microsoft.com/office/drawing/2014/main" id="{3AAE8449-A421-9136-9E76-1A2E0F9B8AB7}"/>
              </a:ext>
            </a:extLst>
          </p:cNvPr>
          <p:cNvSpPr txBox="1"/>
          <p:nvPr/>
        </p:nvSpPr>
        <p:spPr>
          <a:xfrm>
            <a:off x="-49160" y="5680316"/>
            <a:ext cx="12241160" cy="469167"/>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La baguette et la règle ont été électrisées par frottement.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17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E46711B-0470-B937-354A-AE39F7ECEEAE}"/>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Les deux sortes de charges électriques</a:t>
            </a:r>
            <a:endParaRPr lang="fr-FR" sz="3200" dirty="0"/>
          </a:p>
        </p:txBody>
      </p:sp>
      <p:sp>
        <p:nvSpPr>
          <p:cNvPr id="4" name="Rectangle 2">
            <a:extLst>
              <a:ext uri="{FF2B5EF4-FFF2-40B4-BE49-F238E27FC236}">
                <a16:creationId xmlns:a16="http://schemas.microsoft.com/office/drawing/2014/main" id="{D887A25F-1934-BC1D-0E83-4883DF77E8E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097" name="Image 20">
            <a:extLst>
              <a:ext uri="{FF2B5EF4-FFF2-40B4-BE49-F238E27FC236}">
                <a16:creationId xmlns:a16="http://schemas.microsoft.com/office/drawing/2014/main" id="{AA81D955-7FF5-AE01-D16C-59F510D27B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036" y="984063"/>
            <a:ext cx="4936926" cy="2447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7ECC086-9180-BE89-589C-3CF61043F7F2}"/>
              </a:ext>
            </a:extLst>
          </p:cNvPr>
          <p:cNvSpPr>
            <a:spLocks noChangeArrowheads="1"/>
          </p:cNvSpPr>
          <p:nvPr/>
        </p:nvSpPr>
        <p:spPr bwMode="auto">
          <a:xfrm>
            <a:off x="1" y="792983"/>
            <a:ext cx="7020232" cy="288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Une baguette de verre charg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 repousse une autre baguette de verre charg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De même, une baguette de PVC charg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 attire une baguette de verre charg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Il existe deux types de charges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lectriques (car les corps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lectris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peuvent s'attirer ou se repousser).</a:t>
            </a:r>
          </a:p>
        </p:txBody>
      </p:sp>
      <p:sp>
        <p:nvSpPr>
          <p:cNvPr id="7" name="ZoneTexte 6">
            <a:extLst>
              <a:ext uri="{FF2B5EF4-FFF2-40B4-BE49-F238E27FC236}">
                <a16:creationId xmlns:a16="http://schemas.microsoft.com/office/drawing/2014/main" id="{C49A8B56-09DD-28A6-21B4-CF5E919CA3F4}"/>
              </a:ext>
            </a:extLst>
          </p:cNvPr>
          <p:cNvSpPr txBox="1"/>
          <p:nvPr/>
        </p:nvSpPr>
        <p:spPr>
          <a:xfrm>
            <a:off x="0" y="3740351"/>
            <a:ext cx="12192000" cy="308802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Deux corps qui portent des charges de même signe se repoussent, tandis que deux corps qui portent des charges de signe diff</a:t>
            </a:r>
            <a:r>
              <a:rPr kumimoji="0" lang="fr-FR" altLang="fr-F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rent s'attirent.</a:t>
            </a: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Par convention, les charges port</a:t>
            </a: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es par le verre frott</a:t>
            </a:r>
            <a:r>
              <a:rPr kumimoji="0" lang="fr-FR" altLang="fr-FR"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avec la laine sont positives.</a:t>
            </a:r>
          </a:p>
          <a:p>
            <a:pPr marL="0" marR="0" lvl="0" indent="0" algn="just" defTabSz="914400" rtl="0" eaLnBrk="0" fontAlgn="base" latinLnBrk="0" hangingPunct="0">
              <a:lnSpc>
                <a:spcPct val="100000"/>
              </a:lnSpc>
              <a:spcBef>
                <a:spcPct val="0"/>
              </a:spcBef>
              <a:spcAft>
                <a:spcPts val="800"/>
              </a:spcAft>
              <a:buClrTx/>
              <a:buSzTx/>
              <a:buFontTx/>
              <a:buNone/>
              <a:tabLst/>
            </a:pPr>
            <a:endParaRPr kumimoji="0" lang="fr-FR" altLang="fr-FR" sz="240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en d</a:t>
            </a:r>
            <a:r>
              <a:rPr kumimoji="0" lang="fr-FR" altLang="fr-F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duit que les charges port</a:t>
            </a:r>
            <a:r>
              <a:rPr kumimoji="0" lang="fr-FR" altLang="fr-F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es par le PVC frott</a:t>
            </a:r>
            <a:r>
              <a:rPr kumimoji="0" lang="fr-FR" altLang="fr-F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avec la laine sont n</a:t>
            </a:r>
            <a:r>
              <a:rPr kumimoji="0" lang="fr-FR" altLang="fr-FR" sz="24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gatives.</a:t>
            </a:r>
            <a:endParaRPr kumimoji="0" lang="fr-FR" altLang="fr-FR" sz="24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964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F8D588B7-5B83-6E45-EC96-D82BF62EAED6}"/>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Interprétation microscopique</a:t>
            </a:r>
            <a:endParaRPr lang="fr-FR" sz="3200" dirty="0"/>
          </a:p>
        </p:txBody>
      </p:sp>
      <p:sp>
        <p:nvSpPr>
          <p:cNvPr id="5" name="ZoneTexte 4">
            <a:extLst>
              <a:ext uri="{FF2B5EF4-FFF2-40B4-BE49-F238E27FC236}">
                <a16:creationId xmlns:a16="http://schemas.microsoft.com/office/drawing/2014/main" id="{DE009875-01C0-2101-4738-FD35C9FE9A47}"/>
              </a:ext>
            </a:extLst>
          </p:cNvPr>
          <p:cNvSpPr txBox="1"/>
          <p:nvPr/>
        </p:nvSpPr>
        <p:spPr>
          <a:xfrm>
            <a:off x="0" y="619366"/>
            <a:ext cx="12192000" cy="1362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atome est constitué d'un noyau chargé positivement et d'électrons chargés négativement.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Toute charge électrique q est un multiple de la charge élémentaire: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q=</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n.e</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4E4BE056-146F-4641-5073-DBE9948973FB}"/>
              </a:ext>
            </a:extLst>
          </p:cNvPr>
          <p:cNvSpPr txBox="1"/>
          <p:nvPr/>
        </p:nvSpPr>
        <p:spPr>
          <a:xfrm>
            <a:off x="-1" y="5358022"/>
            <a:ext cx="12191999" cy="1362104"/>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L'électrisation consiste en un transfert d'électrons.</a:t>
            </a: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Le corps qui possède un excès d'électrons est chargé négativement, tandis que celui qui possède un défaut d'électrons est chargé positivement.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E2945599-EB0B-B4FC-40BC-2C74A8E0FF9B}"/>
              </a:ext>
            </a:extLst>
          </p:cNvPr>
          <p:cNvGraphicFramePr>
            <a:graphicFrameLocks noGrp="1"/>
          </p:cNvGraphicFramePr>
          <p:nvPr>
            <p:extLst>
              <p:ext uri="{D42A27DB-BD31-4B8C-83A1-F6EECF244321}">
                <p14:modId xmlns:p14="http://schemas.microsoft.com/office/powerpoint/2010/main" val="2926172138"/>
              </p:ext>
            </p:extLst>
          </p:nvPr>
        </p:nvGraphicFramePr>
        <p:xfrm>
          <a:off x="0" y="2229718"/>
          <a:ext cx="12191998" cy="2883056"/>
        </p:xfrm>
        <a:graphic>
          <a:graphicData uri="http://schemas.openxmlformats.org/drawingml/2006/table">
            <a:tbl>
              <a:tblPr firstRow="1" bandRow="1">
                <a:tableStyleId>{5C22544A-7EE6-4342-B048-85BDC9FD1C3A}</a:tableStyleId>
              </a:tblPr>
              <a:tblGrid>
                <a:gridCol w="9104671">
                  <a:extLst>
                    <a:ext uri="{9D8B030D-6E8A-4147-A177-3AD203B41FA5}">
                      <a16:colId xmlns:a16="http://schemas.microsoft.com/office/drawing/2014/main" val="1347572318"/>
                    </a:ext>
                  </a:extLst>
                </a:gridCol>
                <a:gridCol w="3087327">
                  <a:extLst>
                    <a:ext uri="{9D8B030D-6E8A-4147-A177-3AD203B41FA5}">
                      <a16:colId xmlns:a16="http://schemas.microsoft.com/office/drawing/2014/main" val="2040980153"/>
                    </a:ext>
                  </a:extLst>
                </a:gridCol>
              </a:tblGrid>
              <a:tr h="1441528">
                <a:tc>
                  <a:txBody>
                    <a:bodyPr/>
                    <a:lstStyle/>
                    <a:p>
                      <a:pPr algn="just"/>
                      <a:r>
                        <a:rPr lang="fr-FR" sz="2400" b="0" kern="1200" dirty="0">
                          <a:solidFill>
                            <a:schemeClr val="tx1"/>
                          </a:solidFill>
                          <a:effectLst/>
                          <a:latin typeface="Comic Sans MS" panose="030F0702030302020204" pitchFamily="66" charset="0"/>
                          <a:ea typeface="+mn-ea"/>
                          <a:cs typeface="+mn-cs"/>
                        </a:rPr>
                        <a:t>Lorsqu'on frotte, la baguette sur la laine, il se produit un transfert d'électrons de la laine vers la baguette.</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7215166"/>
                  </a:ext>
                </a:extLst>
              </a:tr>
              <a:tr h="1441528">
                <a:tc>
                  <a:txBody>
                    <a:bodyPr/>
                    <a:lstStyle/>
                    <a:p>
                      <a:pPr algn="just"/>
                      <a:r>
                        <a:rPr lang="fr-FR" sz="2400" b="0" kern="1200" dirty="0">
                          <a:solidFill>
                            <a:schemeClr val="tx1"/>
                          </a:solidFill>
                          <a:effectLst/>
                          <a:latin typeface="Comic Sans MS" panose="030F0702030302020204" pitchFamily="66" charset="0"/>
                          <a:ea typeface="+mn-ea"/>
                          <a:cs typeface="+mn-cs"/>
                        </a:rPr>
                        <a:t>La laine est chargée positivement (défaut d'électrons) et la baguette est chargée négativement (excès d'électrons).</a:t>
                      </a:r>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endParaRPr lang="fr-FR" sz="2400" b="0" dirty="0">
                        <a:solidFill>
                          <a:schemeClr val="tx1"/>
                        </a:solidFill>
                        <a:latin typeface="Comic Sans MS" panose="030F0702030302020204" pitchFamily="66"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6958106"/>
                  </a:ext>
                </a:extLst>
              </a:tr>
            </a:tbl>
          </a:graphicData>
        </a:graphic>
      </p:graphicFrame>
      <p:pic>
        <p:nvPicPr>
          <p:cNvPr id="9" name="Image 8">
            <a:extLst>
              <a:ext uri="{FF2B5EF4-FFF2-40B4-BE49-F238E27FC236}">
                <a16:creationId xmlns:a16="http://schemas.microsoft.com/office/drawing/2014/main" id="{CF9904A0-FAF3-8375-A427-FE5D5CF7C6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53912" y="2238699"/>
            <a:ext cx="2969260" cy="1410646"/>
          </a:xfrm>
          <a:prstGeom prst="rect">
            <a:avLst/>
          </a:prstGeom>
          <a:noFill/>
          <a:ln>
            <a:noFill/>
          </a:ln>
        </p:spPr>
      </p:pic>
      <p:pic>
        <p:nvPicPr>
          <p:cNvPr id="10" name="Image 9">
            <a:extLst>
              <a:ext uri="{FF2B5EF4-FFF2-40B4-BE49-F238E27FC236}">
                <a16:creationId xmlns:a16="http://schemas.microsoft.com/office/drawing/2014/main" id="{F5C77355-20B2-DA85-E247-8180EFC8AE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53912" y="3868097"/>
            <a:ext cx="2969260" cy="1050290"/>
          </a:xfrm>
          <a:prstGeom prst="rect">
            <a:avLst/>
          </a:prstGeom>
          <a:noFill/>
          <a:ln>
            <a:noFill/>
          </a:ln>
        </p:spPr>
      </p:pic>
    </p:spTree>
    <p:extLst>
      <p:ext uri="{BB962C8B-B14F-4D97-AF65-F5344CB8AC3E}">
        <p14:creationId xmlns:p14="http://schemas.microsoft.com/office/powerpoint/2010/main" val="3779690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0ECBACB-1473-C4C4-B744-32E84E67BC8E}"/>
              </a:ext>
            </a:extLst>
          </p:cNvPr>
          <p:cNvSpPr txBox="1"/>
          <p:nvPr/>
        </p:nvSpPr>
        <p:spPr>
          <a:xfrm>
            <a:off x="0" y="0"/>
            <a:ext cx="12192000"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est possible d'électriser un corps par contact. Dans l'exemple ci-dessous, la baguette chargée négativement attire le pendule, puis le repousse car celui-ci est électrisé à son contact.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3" name="Image 14">
            <a:extLst>
              <a:ext uri="{FF2B5EF4-FFF2-40B4-BE49-F238E27FC236}">
                <a16:creationId xmlns:a16="http://schemas.microsoft.com/office/drawing/2014/main" id="{3AADF0F6-CF30-F14F-EC3A-E5DE96202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6588" y="1408993"/>
            <a:ext cx="3320073" cy="16922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Image 13">
            <a:extLst>
              <a:ext uri="{FF2B5EF4-FFF2-40B4-BE49-F238E27FC236}">
                <a16:creationId xmlns:a16="http://schemas.microsoft.com/office/drawing/2014/main" id="{BE7E4CAF-5B21-6D53-786B-292FE81EBB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6588" y="3181411"/>
            <a:ext cx="3320073" cy="1692270"/>
          </a:xfrm>
          <a:prstGeom prst="rect">
            <a:avLst/>
          </a:prstGeom>
          <a:noFill/>
          <a:extLst>
            <a:ext uri="{909E8E84-426E-40DD-AFC4-6F175D3DCCD1}">
              <a14:hiddenFill xmlns:a14="http://schemas.microsoft.com/office/drawing/2010/main">
                <a:solidFill>
                  <a:srgbClr val="FFFFFF"/>
                </a:solidFill>
              </a14:hiddenFill>
            </a:ext>
          </a:extLst>
        </p:spPr>
      </p:pic>
      <p:pic>
        <p:nvPicPr>
          <p:cNvPr id="5121" name="Image 12">
            <a:extLst>
              <a:ext uri="{FF2B5EF4-FFF2-40B4-BE49-F238E27FC236}">
                <a16:creationId xmlns:a16="http://schemas.microsoft.com/office/drawing/2014/main" id="{6DAB077E-DFBF-1B1E-2D61-3048ABF8F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6588" y="4953829"/>
            <a:ext cx="3320073" cy="169227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06CAB0F4-3F01-318B-BB18-84FB9BD9743A}"/>
              </a:ext>
            </a:extLst>
          </p:cNvPr>
          <p:cNvSpPr txBox="1"/>
          <p:nvPr/>
        </p:nvSpPr>
        <p:spPr>
          <a:xfrm>
            <a:off x="0" y="1907182"/>
            <a:ext cx="8766588"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baguette possède un excès d'électrons. Elle attire le pendule.</a:t>
            </a:r>
            <a:endParaRPr lang="fr-FR" sz="2400" dirty="0"/>
          </a:p>
        </p:txBody>
      </p:sp>
      <p:sp>
        <p:nvSpPr>
          <p:cNvPr id="9" name="ZoneTexte 8">
            <a:extLst>
              <a:ext uri="{FF2B5EF4-FFF2-40B4-BE49-F238E27FC236}">
                <a16:creationId xmlns:a16="http://schemas.microsoft.com/office/drawing/2014/main" id="{722A61FE-658D-0795-AFBB-B0F3F16907B1}"/>
              </a:ext>
            </a:extLst>
          </p:cNvPr>
          <p:cNvSpPr txBox="1"/>
          <p:nvPr/>
        </p:nvSpPr>
        <p:spPr>
          <a:xfrm>
            <a:off x="0" y="3612047"/>
            <a:ext cx="8766587" cy="830997"/>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Times New Roman" panose="02020603050405020304" pitchFamily="18" charset="0"/>
              </a:rPr>
              <a:t>Lors du contact avec le pendule, des électrons passent de la baguette vers le pendule.</a:t>
            </a:r>
            <a:endParaRPr lang="fr-FR" sz="2400" dirty="0"/>
          </a:p>
        </p:txBody>
      </p:sp>
      <p:sp>
        <p:nvSpPr>
          <p:cNvPr id="11" name="ZoneTexte 10">
            <a:extLst>
              <a:ext uri="{FF2B5EF4-FFF2-40B4-BE49-F238E27FC236}">
                <a16:creationId xmlns:a16="http://schemas.microsoft.com/office/drawing/2014/main" id="{E0428952-EAFA-D0AB-568C-E0EED5F705CF}"/>
              </a:ext>
            </a:extLst>
          </p:cNvPr>
          <p:cNvSpPr txBox="1"/>
          <p:nvPr/>
        </p:nvSpPr>
        <p:spPr>
          <a:xfrm>
            <a:off x="0" y="5569131"/>
            <a:ext cx="8766586" cy="461665"/>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pendule est alors repoussé par la baguette.</a:t>
            </a:r>
            <a:endParaRPr lang="fr-FR" sz="2400" dirty="0"/>
          </a:p>
        </p:txBody>
      </p:sp>
    </p:spTree>
    <p:extLst>
      <p:ext uri="{BB962C8B-B14F-4D97-AF65-F5344CB8AC3E}">
        <p14:creationId xmlns:p14="http://schemas.microsoft.com/office/powerpoint/2010/main" val="96481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2B6B9A4-1433-F459-B1A9-D18C932C01DA}"/>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Loi de Coulomb</a:t>
            </a:r>
            <a:endParaRPr lang="fr-FR" sz="3200" dirty="0"/>
          </a:p>
        </p:txBody>
      </p:sp>
      <p:pic>
        <p:nvPicPr>
          <p:cNvPr id="4" name="Image 3">
            <a:extLst>
              <a:ext uri="{FF2B5EF4-FFF2-40B4-BE49-F238E27FC236}">
                <a16:creationId xmlns:a16="http://schemas.microsoft.com/office/drawing/2014/main" id="{5F33BB3F-C415-F554-B488-0D4F06EF64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516" y="2088379"/>
            <a:ext cx="5180088" cy="4419241"/>
          </a:xfrm>
          <a:prstGeom prst="rect">
            <a:avLst/>
          </a:prstGeom>
          <a:noFill/>
          <a:ln>
            <a:noFill/>
          </a:ln>
        </p:spPr>
      </p:pic>
      <p:sp>
        <p:nvSpPr>
          <p:cNvPr id="6" name="ZoneTexte 5">
            <a:extLst>
              <a:ext uri="{FF2B5EF4-FFF2-40B4-BE49-F238E27FC236}">
                <a16:creationId xmlns:a16="http://schemas.microsoft.com/office/drawing/2014/main" id="{DA79B651-5DA7-4FF6-C0D8-F1CA0952D461}"/>
              </a:ext>
            </a:extLst>
          </p:cNvPr>
          <p:cNvSpPr txBox="1"/>
          <p:nvPr/>
        </p:nvSpPr>
        <p:spPr>
          <a:xfrm>
            <a:off x="0" y="659212"/>
            <a:ext cx="12192000"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Deux pendules portant des charges de même signe se repoussent, tandis que deux pendules portant des charges de signes opposés s'attirent.</a:t>
            </a:r>
            <a:endParaRPr lang="fr-FR" sz="2400" dirty="0"/>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9B64E790-9552-24F2-1822-8241916EC920}"/>
                  </a:ext>
                </a:extLst>
              </p:cNvPr>
              <p:cNvSpPr txBox="1"/>
              <p:nvPr/>
            </p:nvSpPr>
            <p:spPr>
              <a:xfrm>
                <a:off x="-1" y="2545032"/>
                <a:ext cx="6777863" cy="360425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pendules exercent l'un sur l'autre des forces opposées: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 exerce sur B une force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sub>
                        </m:sSub>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B exerce sur A une force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sub>
                        </m:sSub>
                      </m:e>
                    </m:acc>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sub>
                        </m:sSub>
                      </m:e>
                    </m:acc>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sub>
                        </m:sSub>
                      </m:e>
                    </m:acc>
                  </m:oMath>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14:m>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sub>
                    </m:sSub>
                  </m:oMath>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ZoneTexte 7">
                <a:extLst>
                  <a:ext uri="{FF2B5EF4-FFF2-40B4-BE49-F238E27FC236}">
                    <a16:creationId xmlns:a16="http://schemas.microsoft.com/office/drawing/2014/main" id="{9B64E790-9552-24F2-1822-8241916EC920}"/>
                  </a:ext>
                </a:extLst>
              </p:cNvPr>
              <p:cNvSpPr txBox="1">
                <a:spLocks noRot="1" noChangeAspect="1" noMove="1" noResize="1" noEditPoints="1" noAdjustHandles="1" noChangeArrowheads="1" noChangeShapeType="1" noTextEdit="1"/>
              </p:cNvSpPr>
              <p:nvPr/>
            </p:nvSpPr>
            <p:spPr>
              <a:xfrm>
                <a:off x="-1" y="2545032"/>
                <a:ext cx="6777863" cy="3604256"/>
              </a:xfrm>
              <a:prstGeom prst="rect">
                <a:avLst/>
              </a:prstGeom>
              <a:blipFill>
                <a:blip r:embed="rId3"/>
                <a:stretch>
                  <a:fillRect l="-1349" t="-1182" r="-1349"/>
                </a:stretch>
              </a:blipFill>
            </p:spPr>
            <p:txBody>
              <a:bodyPr/>
              <a:lstStyle/>
              <a:p>
                <a:r>
                  <a:rPr lang="fr-FR">
                    <a:noFill/>
                  </a:rPr>
                  <a:t> </a:t>
                </a:r>
              </a:p>
            </p:txBody>
          </p:sp>
        </mc:Fallback>
      </mc:AlternateContent>
    </p:spTree>
    <p:extLst>
      <p:ext uri="{BB962C8B-B14F-4D97-AF65-F5344CB8AC3E}">
        <p14:creationId xmlns:p14="http://schemas.microsoft.com/office/powerpoint/2010/main" val="434689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2063462-AF82-13F2-A2E2-BAA4B33DA90C}"/>
              </a:ext>
            </a:extLst>
          </p:cNvPr>
          <p:cNvSpPr txBox="1"/>
          <p:nvPr/>
        </p:nvSpPr>
        <p:spPr>
          <a:xfrm>
            <a:off x="0" y="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Deux corps ponctuels A et B portant respectivement les charges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A</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a:t>
            </a: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B</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séparées d'une distance r = AB sont soumis à deux forces opposées de même valeur.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F60C7D35-2A12-9985-DD6D-6D68DBFB5045}"/>
              </a:ext>
            </a:extLst>
          </p:cNvPr>
          <p:cNvGrpSpPr/>
          <p:nvPr/>
        </p:nvGrpSpPr>
        <p:grpSpPr>
          <a:xfrm>
            <a:off x="6251059" y="2461415"/>
            <a:ext cx="5787463" cy="4227568"/>
            <a:chOff x="-73486" y="313314"/>
            <a:chExt cx="2492886" cy="1837427"/>
          </a:xfrm>
        </p:grpSpPr>
        <p:grpSp>
          <p:nvGrpSpPr>
            <p:cNvPr id="5" name="Groupe 4">
              <a:extLst>
                <a:ext uri="{FF2B5EF4-FFF2-40B4-BE49-F238E27FC236}">
                  <a16:creationId xmlns:a16="http://schemas.microsoft.com/office/drawing/2014/main" id="{E1AFADBE-CD30-4074-B032-609DA31982E4}"/>
                </a:ext>
              </a:extLst>
            </p:cNvPr>
            <p:cNvGrpSpPr/>
            <p:nvPr/>
          </p:nvGrpSpPr>
          <p:grpSpPr>
            <a:xfrm>
              <a:off x="-73486" y="313314"/>
              <a:ext cx="2492886" cy="1837427"/>
              <a:chOff x="-73486" y="313314"/>
              <a:chExt cx="2492886" cy="1837427"/>
            </a:xfrm>
          </p:grpSpPr>
          <p:grpSp>
            <p:nvGrpSpPr>
              <p:cNvPr id="7" name="Groupe 6">
                <a:extLst>
                  <a:ext uri="{FF2B5EF4-FFF2-40B4-BE49-F238E27FC236}">
                    <a16:creationId xmlns:a16="http://schemas.microsoft.com/office/drawing/2014/main" id="{041ADB3D-2AC4-AC1A-07BF-21B013795A93}"/>
                  </a:ext>
                </a:extLst>
              </p:cNvPr>
              <p:cNvGrpSpPr/>
              <p:nvPr/>
            </p:nvGrpSpPr>
            <p:grpSpPr>
              <a:xfrm>
                <a:off x="152054" y="313314"/>
                <a:ext cx="1783763" cy="1780550"/>
                <a:chOff x="0" y="313314"/>
                <a:chExt cx="1783763" cy="1780550"/>
              </a:xfrm>
            </p:grpSpPr>
            <p:sp>
              <p:nvSpPr>
                <p:cNvPr id="15" name="Ellipse 14">
                  <a:extLst>
                    <a:ext uri="{FF2B5EF4-FFF2-40B4-BE49-F238E27FC236}">
                      <a16:creationId xmlns:a16="http://schemas.microsoft.com/office/drawing/2014/main" id="{25D83D84-3B4C-2E0A-4AED-6ECFC455B9E2}"/>
                    </a:ext>
                  </a:extLst>
                </p:cNvPr>
                <p:cNvSpPr/>
                <p:nvPr/>
              </p:nvSpPr>
              <p:spPr>
                <a:xfrm>
                  <a:off x="1520311" y="1419314"/>
                  <a:ext cx="263452" cy="263403"/>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6" name="Ellipse 15">
                  <a:extLst>
                    <a:ext uri="{FF2B5EF4-FFF2-40B4-BE49-F238E27FC236}">
                      <a16:creationId xmlns:a16="http://schemas.microsoft.com/office/drawing/2014/main" id="{3CDF88DB-57EC-F469-4E17-D5B198DF5D45}"/>
                    </a:ext>
                  </a:extLst>
                </p:cNvPr>
                <p:cNvSpPr/>
                <p:nvPr/>
              </p:nvSpPr>
              <p:spPr>
                <a:xfrm>
                  <a:off x="432307" y="313314"/>
                  <a:ext cx="258859" cy="258823"/>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7" name="Ellipse 16">
                  <a:extLst>
                    <a:ext uri="{FF2B5EF4-FFF2-40B4-BE49-F238E27FC236}">
                      <a16:creationId xmlns:a16="http://schemas.microsoft.com/office/drawing/2014/main" id="{8AAB9D75-6E82-6152-87B1-A81C2629F4C8}"/>
                    </a:ext>
                  </a:extLst>
                </p:cNvPr>
                <p:cNvSpPr/>
                <p:nvPr/>
              </p:nvSpPr>
              <p:spPr>
                <a:xfrm>
                  <a:off x="537556" y="426720"/>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18" name="Ellipse 17">
                  <a:extLst>
                    <a:ext uri="{FF2B5EF4-FFF2-40B4-BE49-F238E27FC236}">
                      <a16:creationId xmlns:a16="http://schemas.microsoft.com/office/drawing/2014/main" id="{BE946630-1259-4865-46F1-2420D4068BE6}"/>
                    </a:ext>
                  </a:extLst>
                </p:cNvPr>
                <p:cNvSpPr/>
                <p:nvPr/>
              </p:nvSpPr>
              <p:spPr>
                <a:xfrm>
                  <a:off x="1626523" y="1521229"/>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19" name="Connecteur droit 18">
                  <a:extLst>
                    <a:ext uri="{FF2B5EF4-FFF2-40B4-BE49-F238E27FC236}">
                      <a16:creationId xmlns:a16="http://schemas.microsoft.com/office/drawing/2014/main" id="{FBCE1112-9BD0-8177-7445-3377AF65C443}"/>
                    </a:ext>
                  </a:extLst>
                </p:cNvPr>
                <p:cNvCxnSpPr/>
                <p:nvPr/>
              </p:nvCxnSpPr>
              <p:spPr>
                <a:xfrm flipH="1">
                  <a:off x="0" y="448888"/>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D51B66-3A5B-6223-D255-586C7051EF2D}"/>
                    </a:ext>
                  </a:extLst>
                </p:cNvPr>
                <p:cNvCxnSpPr/>
                <p:nvPr/>
              </p:nvCxnSpPr>
              <p:spPr>
                <a:xfrm flipH="1">
                  <a:off x="1091738" y="1543397"/>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8EDB7966-DE40-28EB-EB1B-D94939A32015}"/>
                    </a:ext>
                  </a:extLst>
                </p:cNvPr>
                <p:cNvCxnSpPr/>
                <p:nvPr/>
              </p:nvCxnSpPr>
              <p:spPr>
                <a:xfrm>
                  <a:off x="65809" y="933104"/>
                  <a:ext cx="1091115" cy="109728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2E8FB33-DDAB-3B3F-775C-50D22CDB9FC1}"/>
                    </a:ext>
                  </a:extLst>
                </p:cNvPr>
                <p:cNvCxnSpPr/>
                <p:nvPr/>
              </p:nvCxnSpPr>
              <p:spPr>
                <a:xfrm>
                  <a:off x="556952" y="446117"/>
                  <a:ext cx="435625" cy="4356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5E449DE8-2EF4-6A89-6E60-4CE45C54559D}"/>
                    </a:ext>
                  </a:extLst>
                </p:cNvPr>
                <p:cNvCxnSpPr/>
                <p:nvPr/>
              </p:nvCxnSpPr>
              <p:spPr>
                <a:xfrm>
                  <a:off x="1212965" y="1102129"/>
                  <a:ext cx="435625" cy="43562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 name="Groupe 7">
                <a:extLst>
                  <a:ext uri="{FF2B5EF4-FFF2-40B4-BE49-F238E27FC236}">
                    <a16:creationId xmlns:a16="http://schemas.microsoft.com/office/drawing/2014/main" id="{FC0A15CD-1C5F-B437-EEFA-CB29B54145C8}"/>
                  </a:ext>
                </a:extLst>
              </p:cNvPr>
              <p:cNvGrpSpPr/>
              <p:nvPr/>
            </p:nvGrpSpPr>
            <p:grpSpPr>
              <a:xfrm>
                <a:off x="-73486" y="355318"/>
                <a:ext cx="2492886" cy="1795423"/>
                <a:chOff x="-73486" y="86539"/>
                <a:chExt cx="2492886" cy="1795423"/>
              </a:xfrm>
            </p:grpSpPr>
            <mc:AlternateContent xmlns:mc="http://schemas.openxmlformats.org/markup-compatibility/2006" xmlns:a14="http://schemas.microsoft.com/office/drawing/2010/main">
              <mc:Choice Requires="a14">
                <p:sp>
                  <p:nvSpPr>
                    <p:cNvPr id="9" name="Zone de texte 33">
                      <a:extLst>
                        <a:ext uri="{FF2B5EF4-FFF2-40B4-BE49-F238E27FC236}">
                          <a16:creationId xmlns:a16="http://schemas.microsoft.com/office/drawing/2014/main" id="{9A2988C4-B01F-51FE-3B13-0C22DD142A44}"/>
                        </a:ext>
                      </a:extLst>
                    </p:cNvPr>
                    <p:cNvSpPr txBox="1"/>
                    <p:nvPr/>
                  </p:nvSpPr>
                  <p:spPr>
                    <a:xfrm>
                      <a:off x="1474760" y="705837"/>
                      <a:ext cx="393470" cy="24938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 de texte 33">
                      <a:extLst>
                        <a:ext uri="{FF2B5EF4-FFF2-40B4-BE49-F238E27FC236}">
                          <a16:creationId xmlns:a16="http://schemas.microsoft.com/office/drawing/2014/main" id="{9A2988C4-B01F-51FE-3B13-0C22DD142A44}"/>
                        </a:ext>
                      </a:extLst>
                    </p:cNvPr>
                    <p:cNvSpPr txBox="1">
                      <a:spLocks noRot="1" noChangeAspect="1" noMove="1" noResize="1" noEditPoints="1" noAdjustHandles="1" noChangeArrowheads="1" noChangeShapeType="1" noTextEdit="1"/>
                    </p:cNvSpPr>
                    <p:nvPr/>
                  </p:nvSpPr>
                  <p:spPr>
                    <a:xfrm>
                      <a:off x="1474760" y="705837"/>
                      <a:ext cx="393470" cy="249382"/>
                    </a:xfrm>
                    <a:prstGeom prst="rect">
                      <a:avLst/>
                    </a:prstGeom>
                    <a:blipFill>
                      <a:blip r:embed="rId2"/>
                      <a:stretch>
                        <a:fillRect/>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 de texte 34">
                      <a:extLst>
                        <a:ext uri="{FF2B5EF4-FFF2-40B4-BE49-F238E27FC236}">
                          <a16:creationId xmlns:a16="http://schemas.microsoft.com/office/drawing/2014/main" id="{AA35908D-6FCC-268F-2A51-193A7ED5BF95}"/>
                        </a:ext>
                      </a:extLst>
                    </p:cNvPr>
                    <p:cNvSpPr txBox="1"/>
                    <p:nvPr/>
                  </p:nvSpPr>
                  <p:spPr>
                    <a:xfrm>
                      <a:off x="1164027" y="329094"/>
                      <a:ext cx="379615" cy="243840"/>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 de texte 34">
                      <a:extLst>
                        <a:ext uri="{FF2B5EF4-FFF2-40B4-BE49-F238E27FC236}">
                          <a16:creationId xmlns:a16="http://schemas.microsoft.com/office/drawing/2014/main" id="{AA35908D-6FCC-268F-2A51-193A7ED5BF95}"/>
                        </a:ext>
                      </a:extLst>
                    </p:cNvPr>
                    <p:cNvSpPr txBox="1">
                      <a:spLocks noRot="1" noChangeAspect="1" noMove="1" noResize="1" noEditPoints="1" noAdjustHandles="1" noChangeArrowheads="1" noChangeShapeType="1" noTextEdit="1"/>
                    </p:cNvSpPr>
                    <p:nvPr/>
                  </p:nvSpPr>
                  <p:spPr>
                    <a:xfrm>
                      <a:off x="1164027" y="329094"/>
                      <a:ext cx="379615" cy="243840"/>
                    </a:xfrm>
                    <a:prstGeom prst="rect">
                      <a:avLst/>
                    </a:prstGeom>
                    <a:blipFill>
                      <a:blip r:embed="rId3"/>
                      <a:stretch>
                        <a:fillRect/>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Zone de texte 35">
                      <a:extLst>
                        <a:ext uri="{FF2B5EF4-FFF2-40B4-BE49-F238E27FC236}">
                          <a16:creationId xmlns:a16="http://schemas.microsoft.com/office/drawing/2014/main" id="{5EECAB95-219D-C832-D309-330231C79BF1}"/>
                        </a:ext>
                      </a:extLst>
                    </p:cNvPr>
                    <p:cNvSpPr txBox="1"/>
                    <p:nvPr/>
                  </p:nvSpPr>
                  <p:spPr>
                    <a:xfrm>
                      <a:off x="874595" y="86539"/>
                      <a:ext cx="313113" cy="191193"/>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Zone de texte 35">
                      <a:extLst>
                        <a:ext uri="{FF2B5EF4-FFF2-40B4-BE49-F238E27FC236}">
                          <a16:creationId xmlns:a16="http://schemas.microsoft.com/office/drawing/2014/main" id="{5EECAB95-219D-C832-D309-330231C79BF1}"/>
                        </a:ext>
                      </a:extLst>
                    </p:cNvPr>
                    <p:cNvSpPr txBox="1">
                      <a:spLocks noRot="1" noChangeAspect="1" noMove="1" noResize="1" noEditPoints="1" noAdjustHandles="1" noChangeArrowheads="1" noChangeShapeType="1" noTextEdit="1"/>
                    </p:cNvSpPr>
                    <p:nvPr/>
                  </p:nvSpPr>
                  <p:spPr>
                    <a:xfrm>
                      <a:off x="874595" y="86539"/>
                      <a:ext cx="313113" cy="191193"/>
                    </a:xfrm>
                    <a:prstGeom prst="rect">
                      <a:avLst/>
                    </a:prstGeom>
                    <a:blipFill>
                      <a:blip r:embed="rId4"/>
                      <a:stretch>
                        <a:fillRect b="-2778"/>
                      </a:stretch>
                    </a:blipFill>
                    <a:ln w="28575">
                      <a:noFill/>
                    </a:ln>
                  </p:spPr>
                  <p:txBody>
                    <a:bodyPr/>
                    <a:lstStyle/>
                    <a:p>
                      <a:r>
                        <a:rPr lang="fr-FR">
                          <a:noFill/>
                        </a:rPr>
                        <a:t> </a:t>
                      </a:r>
                    </a:p>
                  </p:txBody>
                </p:sp>
              </mc:Fallback>
            </mc:AlternateContent>
            <p:sp>
              <p:nvSpPr>
                <p:cNvPr id="12" name="Zone de texte 36">
                  <a:extLst>
                    <a:ext uri="{FF2B5EF4-FFF2-40B4-BE49-F238E27FC236}">
                      <a16:creationId xmlns:a16="http://schemas.microsoft.com/office/drawing/2014/main" id="{B98CDCD5-1A75-87B8-6478-413F1FC7A6EF}"/>
                    </a:ext>
                  </a:extLst>
                </p:cNvPr>
                <p:cNvSpPr txBox="1"/>
                <p:nvPr/>
              </p:nvSpPr>
              <p:spPr>
                <a:xfrm>
                  <a:off x="-73486" y="92373"/>
                  <a:ext cx="672330" cy="50210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37">
                  <a:extLst>
                    <a:ext uri="{FF2B5EF4-FFF2-40B4-BE49-F238E27FC236}">
                      <a16:creationId xmlns:a16="http://schemas.microsoft.com/office/drawing/2014/main" id="{84FB75AB-A424-CBCB-F90D-A4E4A58DA464}"/>
                    </a:ext>
                  </a:extLst>
                </p:cNvPr>
                <p:cNvSpPr txBox="1"/>
                <p:nvPr/>
              </p:nvSpPr>
              <p:spPr>
                <a:xfrm>
                  <a:off x="1782854" y="1400084"/>
                  <a:ext cx="636546" cy="481878"/>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aseline="-25000" dirty="0" err="1">
                      <a:effectLst/>
                      <a:latin typeface="Comic Sans MS" panose="030F0702030302020204" pitchFamily="66" charset="0"/>
                      <a:ea typeface="Calibri" panose="020F0502020204030204" pitchFamily="34" charset="0"/>
                      <a:cs typeface="Times New Roman" panose="02020603050405020304" pitchFamily="18" charset="0"/>
                    </a:rPr>
                    <a:t>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Zone de texte 38">
                  <a:extLst>
                    <a:ext uri="{FF2B5EF4-FFF2-40B4-BE49-F238E27FC236}">
                      <a16:creationId xmlns:a16="http://schemas.microsoft.com/office/drawing/2014/main" id="{BA1E02C0-6FA7-28C0-3535-25647600C3DC}"/>
                    </a:ext>
                  </a:extLst>
                </p:cNvPr>
                <p:cNvSpPr txBox="1"/>
                <p:nvPr/>
              </p:nvSpPr>
              <p:spPr>
                <a:xfrm>
                  <a:off x="720436" y="1044632"/>
                  <a:ext cx="155171" cy="19673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6" name="Connecteur droit avec flèche 5">
              <a:extLst>
                <a:ext uri="{FF2B5EF4-FFF2-40B4-BE49-F238E27FC236}">
                  <a16:creationId xmlns:a16="http://schemas.microsoft.com/office/drawing/2014/main" id="{69DA1B20-C7E4-9875-F8EE-5331DEE84F83}"/>
                </a:ext>
              </a:extLst>
            </p:cNvPr>
            <p:cNvCxnSpPr/>
            <p:nvPr/>
          </p:nvCxnSpPr>
          <p:spPr>
            <a:xfrm>
              <a:off x="712124" y="448888"/>
              <a:ext cx="163484" cy="163484"/>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C43F4CA7-0110-5465-7A80-8D2DB137CAC8}"/>
                  </a:ext>
                </a:extLst>
              </p:cNvPr>
              <p:cNvSpPr txBox="1"/>
              <p:nvPr/>
            </p:nvSpPr>
            <p:spPr>
              <a:xfrm>
                <a:off x="-61245" y="933223"/>
                <a:ext cx="12253245" cy="1007712"/>
              </a:xfrm>
              <a:prstGeom prst="rect">
                <a:avLst/>
              </a:prstGeom>
              <a:noFill/>
            </p:spPr>
            <p:txBody>
              <a:bodyPr wrap="square">
                <a:spAutoFit/>
              </a:bodyPr>
              <a:lstStyle/>
              <a:p>
                <a:pPr algn="just">
                  <a:lnSpc>
                    <a:spcPct val="107000"/>
                  </a:lnSpc>
                  <a:spcAft>
                    <a:spcPts val="800"/>
                  </a:spcAft>
                </a:pPr>
                <a14:m>
                  <m:oMath xmlns:m="http://schemas.openxmlformats.org/officeDocument/2006/math">
                    <m:acc>
                      <m:accPr>
                        <m:chr m:val="⃗"/>
                        <m:ctrlPr>
                          <a:rPr lang="fr-FR" sz="2800" b="1"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K</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a14:m>
                <a:r>
                  <a:rPr lang="fr-FR" sz="2800" b="1" dirty="0">
                    <a:effectLst/>
                  </a:rPr>
                  <a:t>          </a:t>
                </a:r>
                <a14:m>
                  <m:oMath xmlns:m="http://schemas.openxmlformats.org/officeDocument/2006/math">
                    <m:sSub>
                      <m:sSubPr>
                        <m:ctrlPr>
                          <a:rPr lang="fr-FR" sz="2800" b="1" i="1">
                            <a:effectLst/>
                            <a:latin typeface="Cambria Math" panose="020405030504060302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B</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A</m:t>
                        </m:r>
                      </m:sub>
                    </m:s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m:t>
                    </m:r>
                    <m:sSub>
                      <m:sSubPr>
                        <m:ctrlPr>
                          <a:rPr lang="fr-FR" sz="2800" b="1" i="1">
                            <a:effectLst/>
                            <a:latin typeface="Cambria Math" panose="020405030504060302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B</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K</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A</m:t>
                            </m:r>
                          </m:sub>
                        </m:s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sSub>
                          <m:sSub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q</m:t>
                            </m:r>
                          </m:e>
                          <m:sub>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B</m:t>
                            </m:r>
                          </m:sub>
                        </m:sSub>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oMath>
                </a14:m>
                <a:endParaRPr lang="fr-FR" sz="2800" dirty="0"/>
              </a:p>
            </p:txBody>
          </p:sp>
        </mc:Choice>
        <mc:Fallback xmlns="">
          <p:sp>
            <p:nvSpPr>
              <p:cNvPr id="25" name="ZoneTexte 24">
                <a:extLst>
                  <a:ext uri="{FF2B5EF4-FFF2-40B4-BE49-F238E27FC236}">
                    <a16:creationId xmlns:a16="http://schemas.microsoft.com/office/drawing/2014/main" id="{C43F4CA7-0110-5465-7A80-8D2DB137CAC8}"/>
                  </a:ext>
                </a:extLst>
              </p:cNvPr>
              <p:cNvSpPr txBox="1">
                <a:spLocks noRot="1" noChangeAspect="1" noMove="1" noResize="1" noEditPoints="1" noAdjustHandles="1" noChangeArrowheads="1" noChangeShapeType="1" noTextEdit="1"/>
              </p:cNvSpPr>
              <p:nvPr/>
            </p:nvSpPr>
            <p:spPr>
              <a:xfrm>
                <a:off x="-61245" y="933223"/>
                <a:ext cx="12253245" cy="1007712"/>
              </a:xfrm>
              <a:prstGeom prst="rect">
                <a:avLst/>
              </a:prstGeom>
              <a:blipFill>
                <a:blip r:embed="rId5"/>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A9283B83-40EF-E3E2-14CA-EFDA475C43E5}"/>
                  </a:ext>
                </a:extLst>
              </p:cNvPr>
              <p:cNvSpPr txBox="1"/>
              <p:nvPr/>
            </p:nvSpPr>
            <p:spPr>
              <a:xfrm>
                <a:off x="5282" y="2993927"/>
                <a:ext cx="6886553" cy="2512419"/>
              </a:xfrm>
              <a:prstGeom prst="rect">
                <a:avLst/>
              </a:prstGeom>
              <a:noFill/>
            </p:spPr>
            <p:txBody>
              <a:bodyPr wrap="square">
                <a:spAutoFit/>
              </a:bodyPr>
              <a:lstStyle/>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F: Force (N)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1" baseline="-25000" dirty="0" err="1">
                    <a:effectLst/>
                    <a:latin typeface="Comic Sans MS" panose="030F0702030302020204" pitchFamily="66" charset="0"/>
                    <a:ea typeface="Calibri" panose="020F0502020204030204" pitchFamily="34" charset="0"/>
                    <a:cs typeface="Times New Roman" panose="02020603050405020304" pitchFamily="18" charset="0"/>
                  </a:rPr>
                  <a:t>A</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 et </a:t>
                </a:r>
                <a:r>
                  <a:rPr lang="fr-FR" sz="2400" b="1" dirty="0" err="1">
                    <a:effectLst/>
                    <a:latin typeface="Comic Sans MS" panose="030F0702030302020204" pitchFamily="66" charset="0"/>
                    <a:ea typeface="Calibri" panose="020F0502020204030204" pitchFamily="34" charset="0"/>
                    <a:cs typeface="Times New Roman" panose="02020603050405020304" pitchFamily="18" charset="0"/>
                  </a:rPr>
                  <a:t>q</a:t>
                </a:r>
                <a:r>
                  <a:rPr lang="fr-FR" sz="2400" b="1" baseline="-25000" dirty="0" err="1">
                    <a:effectLst/>
                    <a:latin typeface="Comic Sans MS" panose="030F0702030302020204" pitchFamily="66" charset="0"/>
                    <a:ea typeface="Calibri" panose="020F0502020204030204" pitchFamily="34" charset="0"/>
                    <a:cs typeface="Times New Roman" panose="02020603050405020304" pitchFamily="18" charset="0"/>
                  </a:rPr>
                  <a:t>B</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 Charges électriques (C)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r: Distance entre les charges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K: Constante de Coulomb (k=9.10</a:t>
                </a:r>
                <a:r>
                  <a:rPr lang="fr-FR" sz="2400" b="1" baseline="30000" dirty="0">
                    <a:effectLst/>
                    <a:latin typeface="Comic Sans MS" panose="030F0702030302020204" pitchFamily="66" charset="0"/>
                    <a:ea typeface="Calibri" panose="020F0502020204030204" pitchFamily="34" charset="0"/>
                    <a:cs typeface="Times New Roman" panose="02020603050405020304" pitchFamily="18" charset="0"/>
                  </a:rPr>
                  <a:t>9</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 N.m</a:t>
                </a:r>
                <a:r>
                  <a:rPr lang="fr-FR" sz="2400" b="1" baseline="30000" dirty="0">
                    <a:effectLst/>
                    <a:latin typeface="Comic Sans MS" panose="030F0702030302020204" pitchFamily="66" charset="0"/>
                    <a:ea typeface="Calibri" panose="020F0502020204030204" pitchFamily="34" charset="0"/>
                    <a:cs typeface="Times New Roman" panose="02020603050405020304" pitchFamily="18" charset="0"/>
                  </a:rPr>
                  <a:t>2</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 Vecteur unitaire dirigé de A vers B</a:t>
                </a:r>
                <a:endParaRPr lang="fr-FR" sz="2400" dirty="0"/>
              </a:p>
            </p:txBody>
          </p:sp>
        </mc:Choice>
        <mc:Fallback xmlns="">
          <p:sp>
            <p:nvSpPr>
              <p:cNvPr id="27" name="ZoneTexte 26">
                <a:extLst>
                  <a:ext uri="{FF2B5EF4-FFF2-40B4-BE49-F238E27FC236}">
                    <a16:creationId xmlns:a16="http://schemas.microsoft.com/office/drawing/2014/main" id="{A9283B83-40EF-E3E2-14CA-EFDA475C43E5}"/>
                  </a:ext>
                </a:extLst>
              </p:cNvPr>
              <p:cNvSpPr txBox="1">
                <a:spLocks noRot="1" noChangeAspect="1" noMove="1" noResize="1" noEditPoints="1" noAdjustHandles="1" noChangeArrowheads="1" noChangeShapeType="1" noTextEdit="1"/>
              </p:cNvSpPr>
              <p:nvPr/>
            </p:nvSpPr>
            <p:spPr>
              <a:xfrm>
                <a:off x="5282" y="2993927"/>
                <a:ext cx="6886553" cy="2512419"/>
              </a:xfrm>
              <a:prstGeom prst="rect">
                <a:avLst/>
              </a:prstGeom>
              <a:blipFill>
                <a:blip r:embed="rId6"/>
                <a:stretch>
                  <a:fillRect l="-1416" t="-1699" b="-2670"/>
                </a:stretch>
              </a:blipFill>
            </p:spPr>
            <p:txBody>
              <a:bodyPr/>
              <a:lstStyle/>
              <a:p>
                <a:r>
                  <a:rPr lang="fr-FR">
                    <a:noFill/>
                  </a:rPr>
                  <a:t> </a:t>
                </a:r>
              </a:p>
            </p:txBody>
          </p:sp>
        </mc:Fallback>
      </mc:AlternateContent>
    </p:spTree>
    <p:extLst>
      <p:ext uri="{BB962C8B-B14F-4D97-AF65-F5344CB8AC3E}">
        <p14:creationId xmlns:p14="http://schemas.microsoft.com/office/powerpoint/2010/main" val="2698398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 name="ZoneTexte 3">
            <a:extLst>
              <a:ext uri="{FF2B5EF4-FFF2-40B4-BE49-F238E27FC236}">
                <a16:creationId xmlns:a16="http://schemas.microsoft.com/office/drawing/2014/main" id="{4B5601B8-2E0E-5703-B931-E2927A688332}"/>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Introduction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CE473FC1-4E7A-C683-F877-0DFA852F9B8B}"/>
              </a:ext>
            </a:extLst>
          </p:cNvPr>
          <p:cNvSpPr txBox="1"/>
          <p:nvPr/>
        </p:nvSpPr>
        <p:spPr>
          <a:xfrm>
            <a:off x="0" y="689256"/>
            <a:ext cx="12192000" cy="645131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Deux interactions fondamentales agissent à notre échelle entre les objets.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objets massifs vont interagir entre eux du fait de leur masse grâce à l’interaction gravitationnelle.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objets possédant une charge électrique vont interagir entre eux via une interaction électrostatique. La compréhension de ces deux interactions est essentielle pour décrire les mouvements des planètes, les chutes des corps, l’électricité, les propriétés des molécules et atomes.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compréhension de ces interactions a également permis le développement de très nombreuses applications modernes en sciences, en médecine, pour les télécommunications, en ingénierie, etc....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6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739206A2-9D12-56F8-35FD-0C380CF15BB2}"/>
                  </a:ext>
                </a:extLst>
              </p:cNvPr>
              <p:cNvSpPr txBox="1"/>
              <p:nvPr/>
            </p:nvSpPr>
            <p:spPr>
              <a:xfrm>
                <a:off x="0" y="0"/>
                <a:ext cx="12192000" cy="142186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Ces deux forces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sub>
                        </m:sSub>
                      </m:e>
                    </m:acc>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a:effectLst/>
                        <a:latin typeface="Comic Sans MS" panose="030F0702030302020204" pitchFamily="66" charset="0"/>
                        <a:ea typeface="Calibri" panose="020F0502020204030204" pitchFamily="34" charset="0"/>
                        <a:cs typeface="Times New Roman" panose="02020603050405020304" pitchFamily="18" charset="0"/>
                      </a:rPr>
                      <m:t>et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A</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B</m:t>
                            </m:r>
                          </m:sub>
                        </m:sSub>
                      </m:e>
                    </m:acc>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qui ont pour droite d'action la droite AB, sont attractives si les charges sont de signes contraires et répulsives si les charges sont de même signe.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739206A2-9D12-56F8-35FD-0C380CF15BB2}"/>
                  </a:ext>
                </a:extLst>
              </p:cNvPr>
              <p:cNvSpPr txBox="1">
                <a:spLocks noRot="1" noChangeAspect="1" noMove="1" noResize="1" noEditPoints="1" noAdjustHandles="1" noChangeArrowheads="1" noChangeShapeType="1" noTextEdit="1"/>
              </p:cNvSpPr>
              <p:nvPr/>
            </p:nvSpPr>
            <p:spPr>
              <a:xfrm>
                <a:off x="0" y="0"/>
                <a:ext cx="12192000" cy="1421864"/>
              </a:xfrm>
              <a:prstGeom prst="rect">
                <a:avLst/>
              </a:prstGeom>
              <a:blipFill>
                <a:blip r:embed="rId2"/>
                <a:stretch>
                  <a:fillRect l="-750" r="-750" b="-9013"/>
                </a:stretch>
              </a:blipFill>
            </p:spPr>
            <p:txBody>
              <a:bodyPr/>
              <a:lstStyle/>
              <a:p>
                <a:r>
                  <a:rPr lang="fr-FR">
                    <a:noFill/>
                  </a:rPr>
                  <a:t> </a:t>
                </a:r>
              </a:p>
            </p:txBody>
          </p:sp>
        </mc:Fallback>
      </mc:AlternateContent>
      <p:pic>
        <p:nvPicPr>
          <p:cNvPr id="4" name="Image 3" descr="Une image contenant texte, antenne&#10;&#10;Description générée automatiquement">
            <a:extLst>
              <a:ext uri="{FF2B5EF4-FFF2-40B4-BE49-F238E27FC236}">
                <a16:creationId xmlns:a16="http://schemas.microsoft.com/office/drawing/2014/main" id="{A124D6FD-D192-4D13-7D21-CBAA04D1D9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5369" y="1811900"/>
            <a:ext cx="8361262" cy="1532450"/>
          </a:xfrm>
          <a:prstGeom prst="rect">
            <a:avLst/>
          </a:prstGeom>
          <a:noFill/>
          <a:ln>
            <a:noFill/>
          </a:ln>
        </p:spPr>
      </p:pic>
      <p:pic>
        <p:nvPicPr>
          <p:cNvPr id="5" name="Image 4">
            <a:extLst>
              <a:ext uri="{FF2B5EF4-FFF2-40B4-BE49-F238E27FC236}">
                <a16:creationId xmlns:a16="http://schemas.microsoft.com/office/drawing/2014/main" id="{390BF535-B687-34A8-493E-0DCBCF8310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15369" y="4105553"/>
            <a:ext cx="8361262" cy="1532450"/>
          </a:xfrm>
          <a:prstGeom prst="rect">
            <a:avLst/>
          </a:prstGeom>
          <a:noFill/>
          <a:ln>
            <a:noFill/>
          </a:ln>
        </p:spPr>
      </p:pic>
    </p:spTree>
    <p:extLst>
      <p:ext uri="{BB962C8B-B14F-4D97-AF65-F5344CB8AC3E}">
        <p14:creationId xmlns:p14="http://schemas.microsoft.com/office/powerpoint/2010/main" val="2162149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28C7866B-BD6B-41A9-05EE-33A2D0ED8D7F}"/>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Conducteurs et isolants</a:t>
            </a:r>
            <a:endParaRPr lang="fr-FR" sz="3200" dirty="0"/>
          </a:p>
        </p:txBody>
      </p:sp>
      <p:sp>
        <p:nvSpPr>
          <p:cNvPr id="4" name="Rectangle 2">
            <a:extLst>
              <a:ext uri="{FF2B5EF4-FFF2-40B4-BE49-F238E27FC236}">
                <a16:creationId xmlns:a16="http://schemas.microsoft.com/office/drawing/2014/main" id="{3C0A9BF4-52F0-4C84-62F1-3D142ACA23BB}"/>
              </a:ext>
            </a:extLst>
          </p:cNvPr>
          <p:cNvSpPr>
            <a:spLocks noChangeArrowheads="1"/>
          </p:cNvSpPr>
          <p:nvPr/>
        </p:nvSpPr>
        <p:spPr bwMode="auto">
          <a:xfrm>
            <a:off x="2448232" y="137651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5" name="Image 9">
            <a:extLst>
              <a:ext uri="{FF2B5EF4-FFF2-40B4-BE49-F238E27FC236}">
                <a16:creationId xmlns:a16="http://schemas.microsoft.com/office/drawing/2014/main" id="{49D164E0-7F9A-654D-1E15-BDA864F83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490" y="912880"/>
            <a:ext cx="5251361" cy="2439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47C1DE3-5D43-EACA-3803-8CE6F169179D}"/>
              </a:ext>
            </a:extLst>
          </p:cNvPr>
          <p:cNvSpPr>
            <a:spLocks noChangeArrowheads="1"/>
          </p:cNvSpPr>
          <p:nvPr/>
        </p:nvSpPr>
        <p:spPr bwMode="auto">
          <a:xfrm>
            <a:off x="0" y="927153"/>
            <a:ext cx="6764490" cy="241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Lorsque la baguette charg</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 touche la r</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gle 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tallique, le pendule est violemment repouss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le pendule a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lectris</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par contact.</a:t>
            </a:r>
            <a:endParaRPr kumimoji="0" lang="fr-FR" altLang="fr-FR" sz="2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Avec une r</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gle en bois ou en plastique, le pendule reste immobile. Il ne se charge pas.</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7B2DAEAF-FCAA-15B4-F75C-26D2F964EB2D}"/>
              </a:ext>
            </a:extLst>
          </p:cNvPr>
          <p:cNvSpPr>
            <a:spLocks noChangeArrowheads="1"/>
          </p:cNvSpPr>
          <p:nvPr/>
        </p:nvSpPr>
        <p:spPr bwMode="auto">
          <a:xfrm>
            <a:off x="1897626" y="338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8" name="Image 8">
            <a:extLst>
              <a:ext uri="{FF2B5EF4-FFF2-40B4-BE49-F238E27FC236}">
                <a16:creationId xmlns:a16="http://schemas.microsoft.com/office/drawing/2014/main" id="{D5B0364C-056B-6455-1FA4-DCFB48B75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4490" y="3867962"/>
            <a:ext cx="5251361" cy="243946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392CEEE-8AC1-5A6B-9ED2-81B29DB5F855}"/>
              </a:ext>
            </a:extLst>
          </p:cNvPr>
          <p:cNvSpPr>
            <a:spLocks noChangeArrowheads="1"/>
          </p:cNvSpPr>
          <p:nvPr/>
        </p:nvSpPr>
        <p:spPr bwMode="auto">
          <a:xfrm>
            <a:off x="-1" y="4234444"/>
            <a:ext cx="6764489" cy="167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ts val="800"/>
              </a:spcAft>
              <a:buClrTx/>
              <a:buSzTx/>
              <a:buFontTx/>
              <a:buNone/>
              <a:tabLst/>
            </a:pPr>
            <a:r>
              <a:rPr lang="fr-FR" altLang="fr-FR" sz="2400" dirty="0">
                <a:latin typeface="Comic Sans MS" panose="030F0702030302020204" pitchFamily="66" charset="0"/>
                <a:cs typeface="Times New Roman" panose="02020603050405020304" pitchFamily="18" charset="0"/>
              </a:rPr>
              <a:t>Un métal laisse facilement circuler les électrons: c'est un conducteur.</a:t>
            </a: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2400" dirty="0">
                <a:latin typeface="Comic Sans MS" panose="030F0702030302020204" pitchFamily="66" charset="0"/>
                <a:cs typeface="Times New Roman" panose="02020603050405020304" pitchFamily="18" charset="0"/>
              </a:rPr>
              <a:t>Au contraire, dans un isolant, les électrons ne sont pas libres de se déplacer</a:t>
            </a:r>
          </a:p>
        </p:txBody>
      </p:sp>
    </p:spTree>
    <p:extLst>
      <p:ext uri="{BB962C8B-B14F-4D97-AF65-F5344CB8AC3E}">
        <p14:creationId xmlns:p14="http://schemas.microsoft.com/office/powerpoint/2010/main" val="316773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a:extLst>
              <a:ext uri="{FF2B5EF4-FFF2-40B4-BE49-F238E27FC236}">
                <a16:creationId xmlns:a16="http://schemas.microsoft.com/office/drawing/2014/main" id="{82D4DB83-C696-4A84-3EAD-B37A8AC8B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24982" y="735954"/>
            <a:ext cx="4645036" cy="2228543"/>
          </a:xfrm>
          <a:prstGeom prst="rect">
            <a:avLst/>
          </a:prstGeom>
          <a:noFill/>
          <a:ln>
            <a:noFill/>
          </a:ln>
        </p:spPr>
      </p:pic>
      <p:pic>
        <p:nvPicPr>
          <p:cNvPr id="3" name="Image 2">
            <a:extLst>
              <a:ext uri="{FF2B5EF4-FFF2-40B4-BE49-F238E27FC236}">
                <a16:creationId xmlns:a16="http://schemas.microsoft.com/office/drawing/2014/main" id="{EBA02F54-7963-ABB8-C0DA-76CA0B2432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24982" y="3429000"/>
            <a:ext cx="4645037" cy="2018379"/>
          </a:xfrm>
          <a:prstGeom prst="rect">
            <a:avLst/>
          </a:prstGeom>
          <a:noFill/>
          <a:ln>
            <a:noFill/>
          </a:ln>
        </p:spPr>
      </p:pic>
      <p:sp>
        <p:nvSpPr>
          <p:cNvPr id="5" name="ZoneTexte 4">
            <a:extLst>
              <a:ext uri="{FF2B5EF4-FFF2-40B4-BE49-F238E27FC236}">
                <a16:creationId xmlns:a16="http://schemas.microsoft.com/office/drawing/2014/main" id="{6B6ECEB2-8189-BD2A-144E-9E8F4961D6ED}"/>
              </a:ext>
            </a:extLst>
          </p:cNvPr>
          <p:cNvSpPr txBox="1"/>
          <p:nvPr/>
        </p:nvSpPr>
        <p:spPr>
          <a:xfrm>
            <a:off x="0" y="922768"/>
            <a:ext cx="7424982" cy="4565352"/>
          </a:xfrm>
          <a:prstGeom prst="rect">
            <a:avLst/>
          </a:prstGeom>
          <a:noFill/>
        </p:spPr>
        <p:txBody>
          <a:bodyPr wrap="square">
            <a:spAutoFit/>
          </a:bodyPr>
          <a:lstStyle/>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Lors de la première expérience, la baguette électrisée attire la boule du pendule constituée par exemple d'aluminium neutre.</a:t>
            </a:r>
          </a:p>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électrons sont attirés ou repoussés d'un côté de la boule.</a:t>
            </a:r>
          </a:p>
          <a:p>
            <a:pPr algn="just">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Cette dissymétrie de répartition des électrons sous l'influence des charges électriques s'appelle électrisation par influence.</a:t>
            </a:r>
          </a:p>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électrons de la boule d'aluminium se déplacent sous l'influence de la charge de la baguette.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056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9B471E80-0FE6-7999-58E6-6183C4F22E95}"/>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Champ électrostatique</a:t>
            </a:r>
            <a:endParaRPr lang="fr-FR" sz="3200" dirty="0"/>
          </a:p>
        </p:txBody>
      </p:sp>
      <mc:AlternateContent xmlns:mc="http://schemas.openxmlformats.org/markup-compatibility/2006" xmlns:a14="http://schemas.microsoft.com/office/drawing/2010/main">
        <mc:Choice Requires="a14">
          <p:graphicFrame>
            <p:nvGraphicFramePr>
              <p:cNvPr id="4" name="Tableau 3">
                <a:extLst>
                  <a:ext uri="{FF2B5EF4-FFF2-40B4-BE49-F238E27FC236}">
                    <a16:creationId xmlns:a16="http://schemas.microsoft.com/office/drawing/2014/main" id="{5DB922E7-A26F-077B-7EFC-33EBF3AA9EDB}"/>
                  </a:ext>
                </a:extLst>
              </p:cNvPr>
              <p:cNvGraphicFramePr>
                <a:graphicFrameLocks noGrp="1"/>
              </p:cNvGraphicFramePr>
              <p:nvPr>
                <p:extLst>
                  <p:ext uri="{D42A27DB-BD31-4B8C-83A1-F6EECF244321}">
                    <p14:modId xmlns:p14="http://schemas.microsoft.com/office/powerpoint/2010/main" val="1834477596"/>
                  </p:ext>
                </p:extLst>
              </p:nvPr>
            </p:nvGraphicFramePr>
            <p:xfrm>
              <a:off x="2531806" y="2145672"/>
              <a:ext cx="7128387" cy="1769850"/>
            </p:xfrm>
            <a:graphic>
              <a:graphicData uri="http://schemas.openxmlformats.org/drawingml/2006/table">
                <a:tbl>
                  <a:tblPr firstRow="1" firstCol="1" bandRow="1">
                    <a:tableStyleId>{5C22544A-7EE6-4342-B048-85BDC9FD1C3A}</a:tableStyleId>
                  </a:tblPr>
                  <a:tblGrid>
                    <a:gridCol w="1592561">
                      <a:extLst>
                        <a:ext uri="{9D8B030D-6E8A-4147-A177-3AD203B41FA5}">
                          <a16:colId xmlns:a16="http://schemas.microsoft.com/office/drawing/2014/main" val="1469987872"/>
                        </a:ext>
                      </a:extLst>
                    </a:gridCol>
                    <a:gridCol w="5535826">
                      <a:extLst>
                        <a:ext uri="{9D8B030D-6E8A-4147-A177-3AD203B41FA5}">
                          <a16:colId xmlns:a16="http://schemas.microsoft.com/office/drawing/2014/main" val="1471113412"/>
                        </a:ext>
                      </a:extLst>
                    </a:gridCol>
                  </a:tblGrid>
                  <a:tr h="1769850">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i="1">
                                        <a:effectLst/>
                                        <a:latin typeface="Cambria Math" panose="02040503050406030204" pitchFamily="18" charset="0"/>
                                      </a:rPr>
                                    </m:ctrlPr>
                                  </m:accPr>
                                  <m:e>
                                    <m:r>
                                      <m:rPr>
                                        <m:nor/>
                                      </m:rPr>
                                      <a:rPr lang="fr-FR" sz="2400">
                                        <a:effectLst/>
                                        <a:latin typeface="Comic Sans MS" panose="030F0702030302020204" pitchFamily="66" charset="0"/>
                                      </a:rPr>
                                      <m:t>F</m:t>
                                    </m:r>
                                  </m:e>
                                </m:acc>
                                <m:r>
                                  <m:rPr>
                                    <m:nor/>
                                  </m:rPr>
                                  <a:rPr lang="fr-FR" sz="2400">
                                    <a:effectLst/>
                                    <a:latin typeface="Comic Sans MS" panose="030F0702030302020204" pitchFamily="66" charset="0"/>
                                  </a:rPr>
                                  <m:t> = </m:t>
                                </m:r>
                                <m:r>
                                  <m:rPr>
                                    <m:nor/>
                                  </m:rPr>
                                  <a:rPr lang="fr-FR" sz="2400">
                                    <a:effectLst/>
                                    <a:latin typeface="Comic Sans MS" panose="030F0702030302020204" pitchFamily="66" charset="0"/>
                                  </a:rPr>
                                  <m:t>q</m:t>
                                </m:r>
                                <m:r>
                                  <m:rPr>
                                    <m:nor/>
                                  </m:rPr>
                                  <a:rPr lang="fr-FR" sz="2400">
                                    <a:effectLst/>
                                    <a:latin typeface="Comic Sans MS" panose="030F0702030302020204" pitchFamily="66" charset="0"/>
                                  </a:rPr>
                                  <m:t>.</m:t>
                                </m:r>
                                <m:acc>
                                  <m:accPr>
                                    <m:chr m:val="⃗"/>
                                    <m:ctrlPr>
                                      <a:rPr lang="fr-FR" sz="2400" i="1">
                                        <a:effectLst/>
                                        <a:latin typeface="Cambria Math" panose="02040503050406030204" pitchFamily="18" charset="0"/>
                                      </a:rPr>
                                    </m:ctrlPr>
                                  </m:accPr>
                                  <m:e>
                                    <m:r>
                                      <m:rPr>
                                        <m:nor/>
                                      </m:rPr>
                                      <a:rPr lang="fr-FR" sz="2400">
                                        <a:effectLst/>
                                        <a:latin typeface="Comic Sans MS" panose="030F0702030302020204" pitchFamily="66" charset="0"/>
                                      </a:rPr>
                                      <m:t>E</m:t>
                                    </m:r>
                                  </m:e>
                                </m:acc>
                              </m:oMath>
                            </m:oMathPara>
                          </a14:m>
                          <a:endParaRPr lang="fr-FR" sz="24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14:m>
                            <m:oMath xmlns:m="http://schemas.openxmlformats.org/officeDocument/2006/math">
                              <m:acc>
                                <m:accPr>
                                  <m:chr m:val="⃗"/>
                                  <m:ctrlPr>
                                    <a:rPr lang="fr-FR" sz="2400" i="1">
                                      <a:effectLst/>
                                      <a:latin typeface="Cambria Math" panose="02040503050406030204" pitchFamily="18" charset="0"/>
                                    </a:rPr>
                                  </m:ctrlPr>
                                </m:accPr>
                                <m:e>
                                  <m:r>
                                    <m:rPr>
                                      <m:nor/>
                                    </m:rPr>
                                    <a:rPr lang="fr-FR" sz="2400">
                                      <a:effectLst/>
                                      <a:latin typeface="Comic Sans MS" panose="030F0702030302020204" pitchFamily="66" charset="0"/>
                                    </a:rPr>
                                    <m:t>F</m:t>
                                  </m:r>
                                </m:e>
                              </m:acc>
                            </m:oMath>
                          </a14:m>
                          <a:r>
                            <a:rPr lang="fr-FR" sz="2400" dirty="0">
                              <a:effectLst/>
                              <a:latin typeface="Comic Sans MS" panose="030F0702030302020204" pitchFamily="66" charset="0"/>
                            </a:rPr>
                            <a:t>: Force électrostatique (N)</a:t>
                          </a:r>
                        </a:p>
                        <a:p>
                          <a:pPr algn="just">
                            <a:lnSpc>
                              <a:spcPct val="107000"/>
                            </a:lnSpc>
                            <a:spcAft>
                              <a:spcPts val="800"/>
                            </a:spcAft>
                          </a:pPr>
                          <a:r>
                            <a:rPr lang="fr-FR" sz="2400" dirty="0">
                              <a:effectLst/>
                              <a:latin typeface="Comic Sans MS" panose="030F0702030302020204" pitchFamily="66" charset="0"/>
                            </a:rPr>
                            <a:t>q: Charge électrique (C)</a:t>
                          </a:r>
                        </a:p>
                        <a:p>
                          <a:pPr algn="just">
                            <a:lnSpc>
                              <a:spcPct val="107000"/>
                            </a:lnSpc>
                            <a:spcAft>
                              <a:spcPts val="800"/>
                            </a:spcAft>
                          </a:pPr>
                          <a14:m>
                            <m:oMath xmlns:m="http://schemas.openxmlformats.org/officeDocument/2006/math">
                              <m:acc>
                                <m:accPr>
                                  <m:chr m:val="⃗"/>
                                  <m:ctrlPr>
                                    <a:rPr lang="fr-FR" sz="2400" i="1" smtClean="0">
                                      <a:effectLst/>
                                      <a:latin typeface="Cambria Math" panose="02040503050406030204" pitchFamily="18" charset="0"/>
                                    </a:rPr>
                                  </m:ctrlPr>
                                </m:accPr>
                                <m:e>
                                  <m:r>
                                    <m:rPr>
                                      <m:nor/>
                                    </m:rPr>
                                    <a:rPr lang="fr-FR" sz="2400">
                                      <a:effectLst/>
                                      <a:latin typeface="Comic Sans MS" panose="030F0702030302020204" pitchFamily="66" charset="0"/>
                                    </a:rPr>
                                    <m:t>E</m:t>
                                  </m:r>
                                </m:e>
                              </m:acc>
                            </m:oMath>
                          </a14:m>
                          <a:r>
                            <a:rPr lang="fr-FR" sz="2400" dirty="0">
                              <a:effectLst/>
                              <a:latin typeface="Comic Sans MS" panose="030F0702030302020204" pitchFamily="66" charset="0"/>
                            </a:rPr>
                            <a:t>: Champ électrique (V.m</a:t>
                          </a:r>
                          <a:r>
                            <a:rPr lang="fr-FR" sz="2400" baseline="30000" dirty="0">
                              <a:effectLst/>
                              <a:latin typeface="Comic Sans MS" panose="030F0702030302020204" pitchFamily="66" charset="0"/>
                            </a:rPr>
                            <a:t>-1</a:t>
                          </a:r>
                          <a:r>
                            <a:rPr lang="fr-FR" sz="2400" dirty="0">
                              <a:effectLst/>
                              <a:latin typeface="Comic Sans MS" panose="030F0702030302020204" pitchFamily="66" charset="0"/>
                            </a:rPr>
                            <a:t>)</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83552997"/>
                      </a:ext>
                    </a:extLst>
                  </a:tr>
                </a:tbl>
              </a:graphicData>
            </a:graphic>
          </p:graphicFrame>
        </mc:Choice>
        <mc:Fallback xmlns="">
          <p:graphicFrame>
            <p:nvGraphicFramePr>
              <p:cNvPr id="4" name="Tableau 3">
                <a:extLst>
                  <a:ext uri="{FF2B5EF4-FFF2-40B4-BE49-F238E27FC236}">
                    <a16:creationId xmlns:a16="http://schemas.microsoft.com/office/drawing/2014/main" id="{5DB922E7-A26F-077B-7EFC-33EBF3AA9EDB}"/>
                  </a:ext>
                </a:extLst>
              </p:cNvPr>
              <p:cNvGraphicFramePr>
                <a:graphicFrameLocks noGrp="1"/>
              </p:cNvGraphicFramePr>
              <p:nvPr>
                <p:extLst>
                  <p:ext uri="{D42A27DB-BD31-4B8C-83A1-F6EECF244321}">
                    <p14:modId xmlns:p14="http://schemas.microsoft.com/office/powerpoint/2010/main" val="1834477596"/>
                  </p:ext>
                </p:extLst>
              </p:nvPr>
            </p:nvGraphicFramePr>
            <p:xfrm>
              <a:off x="2531806" y="2145672"/>
              <a:ext cx="7128387" cy="1769850"/>
            </p:xfrm>
            <a:graphic>
              <a:graphicData uri="http://schemas.openxmlformats.org/drawingml/2006/table">
                <a:tbl>
                  <a:tblPr firstRow="1" firstCol="1" bandRow="1">
                    <a:tableStyleId>{5C22544A-7EE6-4342-B048-85BDC9FD1C3A}</a:tableStyleId>
                  </a:tblPr>
                  <a:tblGrid>
                    <a:gridCol w="1592561">
                      <a:extLst>
                        <a:ext uri="{9D8B030D-6E8A-4147-A177-3AD203B41FA5}">
                          <a16:colId xmlns:a16="http://schemas.microsoft.com/office/drawing/2014/main" val="1469987872"/>
                        </a:ext>
                      </a:extLst>
                    </a:gridCol>
                    <a:gridCol w="5535826">
                      <a:extLst>
                        <a:ext uri="{9D8B030D-6E8A-4147-A177-3AD203B41FA5}">
                          <a16:colId xmlns:a16="http://schemas.microsoft.com/office/drawing/2014/main" val="1471113412"/>
                        </a:ext>
                      </a:extLst>
                    </a:gridCol>
                  </a:tblGrid>
                  <a:tr h="1769850">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2"/>
                          <a:stretch>
                            <a:fillRect r="-348276" b="-3082"/>
                          </a:stretch>
                        </a:blipFill>
                      </a:tcPr>
                    </a:tc>
                    <a:tc>
                      <a:txBody>
                        <a:bodyPr/>
                        <a:lstStyle/>
                        <a:p>
                          <a:endParaRPr lang="fr-F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blipFill>
                          <a:blip r:embed="rId2"/>
                          <a:stretch>
                            <a:fillRect l="-28713" b="-3082"/>
                          </a:stretch>
                        </a:blipFill>
                      </a:tcPr>
                    </a:tc>
                    <a:extLst>
                      <a:ext uri="{0D108BD9-81ED-4DB2-BD59-A6C34878D82A}">
                        <a16:rowId xmlns:a16="http://schemas.microsoft.com/office/drawing/2014/main" val="3183552997"/>
                      </a:ext>
                    </a:extLst>
                  </a:tr>
                </a:tbl>
              </a:graphicData>
            </a:graphic>
          </p:graphicFrame>
        </mc:Fallback>
      </mc:AlternateContent>
      <mc:AlternateContent xmlns:mc="http://schemas.openxmlformats.org/markup-compatibility/2006" xmlns:a14="http://schemas.microsoft.com/office/drawing/2010/main">
        <mc:Choice Requires="a14">
          <p:sp>
            <p:nvSpPr>
              <p:cNvPr id="5" name="Rectangle 1">
                <a:extLst>
                  <a:ext uri="{FF2B5EF4-FFF2-40B4-BE49-F238E27FC236}">
                    <a16:creationId xmlns:a16="http://schemas.microsoft.com/office/drawing/2014/main" id="{3C1184FF-3C9D-C468-D2B3-DD6DB5083A7C}"/>
                  </a:ext>
                </a:extLst>
              </p:cNvPr>
              <p:cNvSpPr>
                <a:spLocks noChangeArrowheads="1"/>
              </p:cNvSpPr>
              <p:nvPr/>
            </p:nvSpPr>
            <p:spPr bwMode="auto">
              <a:xfrm>
                <a:off x="0" y="867373"/>
                <a:ext cx="12192000" cy="13562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Si on place une charge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lectrique q dans une zone de l</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espace o</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ù</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r</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è</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gne en chaque point un champ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lectrostatique </a:t>
                </a:r>
                <a14:m>
                  <m:oMath xmlns:m="http://schemas.openxmlformats.org/officeDocument/2006/math">
                    <m:acc>
                      <m:accPr>
                        <m:chr m:val="⃗"/>
                        <m:ctrlPr>
                          <a:rPr lang="fr-FR" sz="2800" i="1" smtClean="0">
                            <a:effectLst/>
                            <a:latin typeface="Cambria Math" panose="02040503050406030204" pitchFamily="18" charset="0"/>
                          </a:rPr>
                        </m:ctrlPr>
                      </m:accPr>
                      <m:e>
                        <m:r>
                          <m:rPr>
                            <m:nor/>
                          </m:rPr>
                          <a:rPr lang="fr-FR" sz="2800">
                            <a:effectLst/>
                            <a:latin typeface="Comic Sans MS" panose="030F0702030302020204" pitchFamily="66" charset="0"/>
                          </a:rPr>
                          <m:t>E</m:t>
                        </m:r>
                      </m:e>
                    </m:acc>
                  </m:oMath>
                </a14:m>
                <a:r>
                  <a:rPr kumimoji="0" lang="fr-FR" altLang="fr-FR" sz="28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alors la charge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lectrique q va subir une force </a:t>
                </a:r>
                <a14:m>
                  <m:oMath xmlns:m="http://schemas.openxmlformats.org/officeDocument/2006/math">
                    <m:acc>
                      <m:accPr>
                        <m:chr m:val="⃗"/>
                        <m:ctrlPr>
                          <a:rPr lang="fr-FR" sz="2800" i="1">
                            <a:latin typeface="Cambria Math" panose="02040503050406030204" pitchFamily="18" charset="0"/>
                          </a:rPr>
                        </m:ctrlPr>
                      </m:accPr>
                      <m:e>
                        <m:r>
                          <m:rPr>
                            <m:nor/>
                          </m:rPr>
                          <a:rPr lang="fr-FR" sz="2800">
                            <a:latin typeface="Comic Sans MS" panose="030F0702030302020204" pitchFamily="66" charset="0"/>
                          </a:rPr>
                          <m:t>F</m:t>
                        </m:r>
                      </m:e>
                    </m:acc>
                  </m:oMath>
                </a14:m>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telle que:</a:t>
                </a:r>
                <a:endParaRPr kumimoji="0" lang="fr-FR" altLang="fr-FR" sz="2400" b="0" i="0" u="none" strike="noStrike" cap="none" normalizeH="0" baseline="0" dirty="0">
                  <a:ln>
                    <a:noFill/>
                  </a:ln>
                  <a:solidFill>
                    <a:schemeClr val="tx1"/>
                  </a:solidFill>
                  <a:effectLst/>
                </a:endParaRPr>
              </a:p>
            </p:txBody>
          </p:sp>
        </mc:Choice>
        <mc:Fallback xmlns="">
          <p:sp>
            <p:nvSpPr>
              <p:cNvPr id="5" name="Rectangle 1">
                <a:extLst>
                  <a:ext uri="{FF2B5EF4-FFF2-40B4-BE49-F238E27FC236}">
                    <a16:creationId xmlns:a16="http://schemas.microsoft.com/office/drawing/2014/main" id="{3C1184FF-3C9D-C468-D2B3-DD6DB5083A7C}"/>
                  </a:ext>
                </a:extLst>
              </p:cNvPr>
              <p:cNvSpPr>
                <a:spLocks noRot="1" noChangeAspect="1" noMove="1" noResize="1" noEditPoints="1" noAdjustHandles="1" noChangeArrowheads="1" noChangeShapeType="1" noTextEdit="1"/>
              </p:cNvSpPr>
              <p:nvPr/>
            </p:nvSpPr>
            <p:spPr bwMode="auto">
              <a:xfrm>
                <a:off x="0" y="867373"/>
                <a:ext cx="12192000" cy="1356269"/>
              </a:xfrm>
              <a:prstGeom prst="rect">
                <a:avLst/>
              </a:prstGeom>
              <a:blipFill>
                <a:blip r:embed="rId3"/>
                <a:stretch>
                  <a:fillRect l="-750" t="-3139" r="-750" b="-98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p:pic>
        <p:nvPicPr>
          <p:cNvPr id="6" name="Image 5">
            <a:extLst>
              <a:ext uri="{FF2B5EF4-FFF2-40B4-BE49-F238E27FC236}">
                <a16:creationId xmlns:a16="http://schemas.microsoft.com/office/drawing/2014/main" id="{797AB0E4-31E7-40A7-0520-2E32FD1084A9}"/>
              </a:ext>
            </a:extLst>
          </p:cNvPr>
          <p:cNvPicPr>
            <a:picLocks noChangeAspect="1"/>
          </p:cNvPicPr>
          <p:nvPr/>
        </p:nvPicPr>
        <p:blipFill>
          <a:blip r:embed="rId4"/>
          <a:stretch>
            <a:fillRect/>
          </a:stretch>
        </p:blipFill>
        <p:spPr>
          <a:xfrm>
            <a:off x="1837984" y="4160362"/>
            <a:ext cx="8516032" cy="2440545"/>
          </a:xfrm>
          <a:prstGeom prst="rect">
            <a:avLst/>
          </a:prstGeom>
        </p:spPr>
      </p:pic>
    </p:spTree>
    <p:extLst>
      <p:ext uri="{BB962C8B-B14F-4D97-AF65-F5344CB8AC3E}">
        <p14:creationId xmlns:p14="http://schemas.microsoft.com/office/powerpoint/2010/main" val="4009864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2" name="Groupe 1">
            <a:extLst>
              <a:ext uri="{FF2B5EF4-FFF2-40B4-BE49-F238E27FC236}">
                <a16:creationId xmlns:a16="http://schemas.microsoft.com/office/drawing/2014/main" id="{24FA8FC6-38E3-8C36-2C87-F560D30FCAC4}"/>
              </a:ext>
            </a:extLst>
          </p:cNvPr>
          <p:cNvGrpSpPr/>
          <p:nvPr/>
        </p:nvGrpSpPr>
        <p:grpSpPr>
          <a:xfrm>
            <a:off x="6940776" y="1685644"/>
            <a:ext cx="5152727" cy="4194052"/>
            <a:chOff x="0" y="0"/>
            <a:chExt cx="2713355" cy="2208530"/>
          </a:xfrm>
        </p:grpSpPr>
        <p:grpSp>
          <p:nvGrpSpPr>
            <p:cNvPr id="3" name="Groupe 2">
              <a:extLst>
                <a:ext uri="{FF2B5EF4-FFF2-40B4-BE49-F238E27FC236}">
                  <a16:creationId xmlns:a16="http://schemas.microsoft.com/office/drawing/2014/main" id="{0615AE29-F22C-9455-632E-BC6C6F88E99D}"/>
                </a:ext>
              </a:extLst>
            </p:cNvPr>
            <p:cNvGrpSpPr/>
            <p:nvPr/>
          </p:nvGrpSpPr>
          <p:grpSpPr>
            <a:xfrm>
              <a:off x="0" y="0"/>
              <a:ext cx="2713355" cy="2208530"/>
              <a:chOff x="0" y="0"/>
              <a:chExt cx="2713355" cy="2208530"/>
            </a:xfrm>
          </p:grpSpPr>
          <p:pic>
            <p:nvPicPr>
              <p:cNvPr id="5" name="Image 4" descr="Une image contenant ciel, ligne&#10;&#10;Description générée automatiquement">
                <a:extLst>
                  <a:ext uri="{FF2B5EF4-FFF2-40B4-BE49-F238E27FC236}">
                    <a16:creationId xmlns:a16="http://schemas.microsoft.com/office/drawing/2014/main" id="{87115D54-79C7-30E0-9DB9-37B90F736C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713355" cy="2208530"/>
              </a:xfrm>
              <a:prstGeom prst="rect">
                <a:avLst/>
              </a:prstGeom>
              <a:ln w="28575">
                <a:solidFill>
                  <a:schemeClr val="tx1"/>
                </a:solidFill>
              </a:ln>
            </p:spPr>
          </p:pic>
          <p:cxnSp>
            <p:nvCxnSpPr>
              <p:cNvPr id="6" name="Connecteur droit avec flèche 5">
                <a:extLst>
                  <a:ext uri="{FF2B5EF4-FFF2-40B4-BE49-F238E27FC236}">
                    <a16:creationId xmlns:a16="http://schemas.microsoft.com/office/drawing/2014/main" id="{141573E0-C66E-02E0-789D-74D00F74E0E6}"/>
                  </a:ext>
                </a:extLst>
              </p:cNvPr>
              <p:cNvCxnSpPr/>
              <p:nvPr/>
            </p:nvCxnSpPr>
            <p:spPr>
              <a:xfrm flipH="1">
                <a:off x="1505159" y="708409"/>
                <a:ext cx="437104" cy="23613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 name="Zone de texte 44">
                  <a:extLst>
                    <a:ext uri="{FF2B5EF4-FFF2-40B4-BE49-F238E27FC236}">
                      <a16:creationId xmlns:a16="http://schemas.microsoft.com/office/drawing/2014/main" id="{4A1856F0-951C-7EA0-1413-4944BA9408E5}"/>
                    </a:ext>
                  </a:extLst>
                </p:cNvPr>
                <p:cNvSpPr txBox="1"/>
                <p:nvPr/>
              </p:nvSpPr>
              <p:spPr>
                <a:xfrm>
                  <a:off x="1602712" y="844062"/>
                  <a:ext cx="195942" cy="205991"/>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u</m:t>
                            </m:r>
                          </m:e>
                        </m:acc>
                      </m:oMath>
                    </m:oMathPara>
                  </a14:m>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Zone de texte 44">
                  <a:extLst>
                    <a:ext uri="{FF2B5EF4-FFF2-40B4-BE49-F238E27FC236}">
                      <a16:creationId xmlns:a16="http://schemas.microsoft.com/office/drawing/2014/main" id="{4A1856F0-951C-7EA0-1413-4944BA9408E5}"/>
                    </a:ext>
                  </a:extLst>
                </p:cNvPr>
                <p:cNvSpPr txBox="1">
                  <a:spLocks noRot="1" noChangeAspect="1" noMove="1" noResize="1" noEditPoints="1" noAdjustHandles="1" noChangeArrowheads="1" noChangeShapeType="1" noTextEdit="1"/>
                </p:cNvSpPr>
                <p:nvPr/>
              </p:nvSpPr>
              <p:spPr>
                <a:xfrm>
                  <a:off x="1602712" y="844062"/>
                  <a:ext cx="195942" cy="205991"/>
                </a:xfrm>
                <a:prstGeom prst="rect">
                  <a:avLst/>
                </a:prstGeom>
                <a:blipFill>
                  <a:blip r:embed="rId3"/>
                  <a:stretch>
                    <a:fillRect/>
                  </a:stretch>
                </a:blipFill>
                <a:ln w="28575">
                  <a:no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2D8CC184-EE91-D517-0534-1AF7317B83FD}"/>
                  </a:ext>
                </a:extLst>
              </p:cNvPr>
              <p:cNvSpPr txBox="1"/>
              <p:nvPr/>
            </p:nvSpPr>
            <p:spPr>
              <a:xfrm>
                <a:off x="0" y="43654"/>
                <a:ext cx="12192000" cy="1281185"/>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champ électrostatique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E</m:t>
                        </m:r>
                      </m:e>
                    </m:acc>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est créé par une ou plusieurs charges électriques placées dans l’espace. Pour une charge unique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q</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on peut trouver facilement l’expression du champ créé</a:t>
                </a:r>
                <a:r>
                  <a:rPr lang="fr-FR" sz="2400" dirty="0">
                    <a:latin typeface="Comic Sans MS" panose="030F0702030302020204" pitchFamily="66" charset="0"/>
                    <a:ea typeface="Calibri" panose="020F0502020204030204" pitchFamily="34" charset="0"/>
                    <a:cs typeface="Times New Roman" panose="02020603050405020304" pitchFamily="18" charset="0"/>
                  </a:rPr>
                  <a:t>.</a:t>
                </a:r>
                <a:endParaRPr lang="fr-FR" sz="2400" dirty="0"/>
              </a:p>
            </p:txBody>
          </p:sp>
        </mc:Choice>
        <mc:Fallback xmlns="">
          <p:sp>
            <p:nvSpPr>
              <p:cNvPr id="8" name="ZoneTexte 7">
                <a:extLst>
                  <a:ext uri="{FF2B5EF4-FFF2-40B4-BE49-F238E27FC236}">
                    <a16:creationId xmlns:a16="http://schemas.microsoft.com/office/drawing/2014/main" id="{2D8CC184-EE91-D517-0534-1AF7317B83FD}"/>
                  </a:ext>
                </a:extLst>
              </p:cNvPr>
              <p:cNvSpPr txBox="1">
                <a:spLocks noRot="1" noChangeAspect="1" noMove="1" noResize="1" noEditPoints="1" noAdjustHandles="1" noChangeArrowheads="1" noChangeShapeType="1" noTextEdit="1"/>
              </p:cNvSpPr>
              <p:nvPr/>
            </p:nvSpPr>
            <p:spPr>
              <a:xfrm>
                <a:off x="0" y="43654"/>
                <a:ext cx="12192000" cy="1281185"/>
              </a:xfrm>
              <a:prstGeom prst="rect">
                <a:avLst/>
              </a:prstGeom>
              <a:blipFill>
                <a:blip r:embed="rId4"/>
                <a:stretch>
                  <a:fillRect l="-750" r="-750" b="-1047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7FF8E9A-C47A-3F98-59F3-9E84DADBEFE7}"/>
                  </a:ext>
                </a:extLst>
              </p:cNvPr>
              <p:cNvSpPr txBox="1"/>
              <p:nvPr/>
            </p:nvSpPr>
            <p:spPr>
              <a:xfrm>
                <a:off x="0" y="1660386"/>
                <a:ext cx="6843252" cy="416434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Si on place à proximité une autre charge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Q</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cette dernière subit une force électrostatique </a:t>
                </a:r>
                <a14:m>
                  <m:oMath xmlns:m="http://schemas.openxmlformats.org/officeDocument/2006/math">
                    <m:acc>
                      <m:accPr>
                        <m:chr m:val="⃗"/>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acc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e>
                    </m:acc>
                  </m:oMath>
                </a14:m>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F</m:t>
                          </m:r>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K</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Q</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q</m:t>
                          </m:r>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u</m:t>
                          </m:r>
                        </m:e>
                      </m:acc>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Q</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E</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où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E</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est le champ électrostatique: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E</m:t>
                          </m:r>
                        </m:e>
                      </m:acc>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K</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 </m:t>
                      </m:r>
                      <m:f>
                        <m:f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q</m:t>
                          </m:r>
                        </m:num>
                        <m:den>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r</m:t>
                              </m:r>
                            </m:e>
                            <m:sup>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2</m:t>
                              </m:r>
                            </m:sup>
                          </m:sSup>
                        </m:den>
                      </m:f>
                      <m: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800" b="1">
                          <a:effectLst/>
                          <a:latin typeface="Comic Sans MS" panose="030F0702030302020204" pitchFamily="66" charset="0"/>
                          <a:ea typeface="Times New Roman" panose="02020603050405020304" pitchFamily="18" charset="0"/>
                          <a:cs typeface="Times New Roman" panose="02020603050405020304" pitchFamily="18" charset="0"/>
                        </a:rPr>
                        <m:t>. </m:t>
                      </m:r>
                      <m:acc>
                        <m:accPr>
                          <m:chr m:val="⃗"/>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u</m:t>
                          </m:r>
                        </m:e>
                      </m:acc>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Texte 9">
                <a:extLst>
                  <a:ext uri="{FF2B5EF4-FFF2-40B4-BE49-F238E27FC236}">
                    <a16:creationId xmlns:a16="http://schemas.microsoft.com/office/drawing/2014/main" id="{57FF8E9A-C47A-3F98-59F3-9E84DADBEFE7}"/>
                  </a:ext>
                </a:extLst>
              </p:cNvPr>
              <p:cNvSpPr txBox="1">
                <a:spLocks noRot="1" noChangeAspect="1" noMove="1" noResize="1" noEditPoints="1" noAdjustHandles="1" noChangeArrowheads="1" noChangeShapeType="1" noTextEdit="1"/>
              </p:cNvSpPr>
              <p:nvPr/>
            </p:nvSpPr>
            <p:spPr>
              <a:xfrm>
                <a:off x="0" y="1660386"/>
                <a:ext cx="6843252" cy="4164345"/>
              </a:xfrm>
              <a:prstGeom prst="rect">
                <a:avLst/>
              </a:prstGeom>
              <a:blipFill>
                <a:blip r:embed="rId5"/>
                <a:stretch>
                  <a:fillRect l="-1336" t="-1023" r="-1247"/>
                </a:stretch>
              </a:blipFill>
            </p:spPr>
            <p:txBody>
              <a:bodyPr/>
              <a:lstStyle/>
              <a:p>
                <a:r>
                  <a:rPr lang="fr-FR">
                    <a:noFill/>
                  </a:rPr>
                  <a:t> </a:t>
                </a:r>
              </a:p>
            </p:txBody>
          </p:sp>
        </mc:Fallback>
      </mc:AlternateContent>
    </p:spTree>
    <p:extLst>
      <p:ext uri="{BB962C8B-B14F-4D97-AF65-F5344CB8AC3E}">
        <p14:creationId xmlns:p14="http://schemas.microsoft.com/office/powerpoint/2010/main" val="254659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2" name="Image 1" descr="Une image contenant volant, très coloré&#10;&#10;Description générée automatiquement">
            <a:extLst>
              <a:ext uri="{FF2B5EF4-FFF2-40B4-BE49-F238E27FC236}">
                <a16:creationId xmlns:a16="http://schemas.microsoft.com/office/drawing/2014/main" id="{D271EBC4-FF42-019A-63DB-D1AB992DE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13" y="108145"/>
            <a:ext cx="5198560" cy="2651314"/>
          </a:xfrm>
          <a:prstGeom prst="rect">
            <a:avLst/>
          </a:prstGeom>
        </p:spPr>
      </p:pic>
      <p:sp>
        <p:nvSpPr>
          <p:cNvPr id="4" name="ZoneTexte 3">
            <a:extLst>
              <a:ext uri="{FF2B5EF4-FFF2-40B4-BE49-F238E27FC236}">
                <a16:creationId xmlns:a16="http://schemas.microsoft.com/office/drawing/2014/main" id="{3FEDD6DD-815B-59CF-057F-4D2770B76A2B}"/>
              </a:ext>
            </a:extLst>
          </p:cNvPr>
          <p:cNvSpPr txBox="1"/>
          <p:nvPr/>
        </p:nvSpPr>
        <p:spPr>
          <a:xfrm>
            <a:off x="-1" y="248686"/>
            <a:ext cx="6892413" cy="125951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long d’une ligne de champ, le vecteur champ électrostatique mesuré en chaque point de la ligne est tangent à la ligne de champ.</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0F76ACF5-E0AA-4921-BCB6-8AE3732EFE1A}"/>
                  </a:ext>
                </a:extLst>
              </p:cNvPr>
              <p:cNvSpPr txBox="1"/>
              <p:nvPr/>
            </p:nvSpPr>
            <p:spPr>
              <a:xfrm>
                <a:off x="0" y="1825859"/>
                <a:ext cx="6892412" cy="4810356"/>
              </a:xfrm>
              <a:prstGeom prst="rect">
                <a:avLst/>
              </a:prstGeom>
              <a:noFill/>
            </p:spPr>
            <p:txBody>
              <a:bodyPr wrap="square">
                <a:spAutoFit/>
              </a:bodyPr>
              <a:lstStyle/>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peut produire un champ électrostatique uniforme entre deux plaques d’un condensateur plan. Les vecteurs champs auront même sens, même direction et même intensité dans le volume compris entre les deux armatures.</a:t>
                </a:r>
              </a:p>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lignes de champ seront des droites parallèles entre elles, perpendiculaires aux armatures du condensateur.</a:t>
                </a:r>
              </a:p>
              <a:p>
                <a:pPr algn="just">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 champ électrique uniforme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E</m:t>
                        </m:r>
                      </m:e>
                    </m:acc>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est orienté de l’électrode à haut potentiel vers l’électrode à bas potentiel (couramment de la borne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sym typeface="SymbolGD" panose="05010101010101010101" pitchFamily="2" charset="2"/>
                  </a:rPr>
                  <a:t></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 vers la borne </a:t>
                </a:r>
                <a:r>
                  <a:rPr lang="fr-FR" sz="2400" b="1" dirty="0">
                    <a:effectLst/>
                    <a:latin typeface="Comic Sans MS" panose="030F0702030302020204" pitchFamily="66" charset="0"/>
                    <a:ea typeface="Calibri" panose="020F0502020204030204" pitchFamily="34" charset="0"/>
                    <a:cs typeface="Times New Roman" panose="02020603050405020304" pitchFamily="18" charset="0"/>
                    <a:sym typeface="SymbolGD" panose="05010101010101010101" pitchFamily="2" charset="2"/>
                  </a:rPr>
                  <a:t></a:t>
                </a:r>
                <a:r>
                  <a:rPr lang="fr-FR" sz="2400"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ZoneTexte 5">
                <a:extLst>
                  <a:ext uri="{FF2B5EF4-FFF2-40B4-BE49-F238E27FC236}">
                    <a16:creationId xmlns:a16="http://schemas.microsoft.com/office/drawing/2014/main" id="{0F76ACF5-E0AA-4921-BCB6-8AE3732EFE1A}"/>
                  </a:ext>
                </a:extLst>
              </p:cNvPr>
              <p:cNvSpPr txBox="1">
                <a:spLocks noRot="1" noChangeAspect="1" noMove="1" noResize="1" noEditPoints="1" noAdjustHandles="1" noChangeArrowheads="1" noChangeShapeType="1" noTextEdit="1"/>
              </p:cNvSpPr>
              <p:nvPr/>
            </p:nvSpPr>
            <p:spPr>
              <a:xfrm>
                <a:off x="0" y="1825859"/>
                <a:ext cx="6892412" cy="4810356"/>
              </a:xfrm>
              <a:prstGeom prst="rect">
                <a:avLst/>
              </a:prstGeom>
              <a:blipFill>
                <a:blip r:embed="rId3"/>
                <a:stretch>
                  <a:fillRect l="-1326" t="-1014" r="-1326" b="-2155"/>
                </a:stretch>
              </a:blipFill>
            </p:spPr>
            <p:txBody>
              <a:bodyPr/>
              <a:lstStyle/>
              <a:p>
                <a:r>
                  <a:rPr lang="fr-FR">
                    <a:noFill/>
                  </a:rPr>
                  <a:t> </a:t>
                </a:r>
              </a:p>
            </p:txBody>
          </p:sp>
        </mc:Fallback>
      </mc:AlternateContent>
      <p:pic>
        <p:nvPicPr>
          <p:cNvPr id="7" name="Image 6">
            <a:extLst>
              <a:ext uri="{FF2B5EF4-FFF2-40B4-BE49-F238E27FC236}">
                <a16:creationId xmlns:a16="http://schemas.microsoft.com/office/drawing/2014/main" id="{E66A49AA-1975-1403-D111-7F41BD79C0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2412" y="3145372"/>
            <a:ext cx="5198561" cy="3448172"/>
          </a:xfrm>
          <a:prstGeom prst="rect">
            <a:avLst/>
          </a:prstGeom>
        </p:spPr>
      </p:pic>
    </p:spTree>
    <p:extLst>
      <p:ext uri="{BB962C8B-B14F-4D97-AF65-F5344CB8AC3E}">
        <p14:creationId xmlns:p14="http://schemas.microsoft.com/office/powerpoint/2010/main" val="2412225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0678346B-D25A-0314-C2D8-DD48F56EAE59}"/>
              </a:ext>
            </a:extLst>
          </p:cNvPr>
          <p:cNvSpPr txBox="1"/>
          <p:nvPr/>
        </p:nvSpPr>
        <p:spPr>
          <a:xfrm>
            <a:off x="0" y="0"/>
            <a:ext cx="12192000" cy="523220"/>
          </a:xfrm>
          <a:prstGeom prst="rect">
            <a:avLst/>
          </a:prstGeom>
          <a:noFill/>
        </p:spPr>
        <p:txBody>
          <a:bodyPr wrap="square">
            <a:spAutoFit/>
          </a:bodyPr>
          <a:lstStyle/>
          <a:p>
            <a:pPr algn="ctr"/>
            <a:r>
              <a:rPr lang="fr-FR" sz="28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Analogies entre les interactions gravitationnelle et électrostatique</a:t>
            </a:r>
            <a:endParaRPr lang="fr-FR" sz="2800" dirty="0"/>
          </a:p>
        </p:txBody>
      </p:sp>
      <p:sp>
        <p:nvSpPr>
          <p:cNvPr id="5" name="ZoneTexte 4">
            <a:extLst>
              <a:ext uri="{FF2B5EF4-FFF2-40B4-BE49-F238E27FC236}">
                <a16:creationId xmlns:a16="http://schemas.microsoft.com/office/drawing/2014/main" id="{3D8F2B5D-FA25-9C40-C6EB-A769947C3D22}"/>
              </a:ext>
            </a:extLst>
          </p:cNvPr>
          <p:cNvSpPr txBox="1"/>
          <p:nvPr/>
        </p:nvSpPr>
        <p:spPr>
          <a:xfrm>
            <a:off x="0" y="939058"/>
            <a:ext cx="12192000" cy="373313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On observe différentes analogies entre les lois de Coulomb et de gravitation universelle: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Ce sont des actions à distance, les corps n’ont pas besoin d’être en contact.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L’intensité des forces est inversement proportionnellement au carré de la distance.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direction des forces d’interaction passe par le centre de chaque objet massif ou chargé.</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deux interactions peuvent être attractives, mais seule la force électrostatique peut être répulsive.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545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8BE30377-93ED-9296-9CBB-C156F48493EA}"/>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latin typeface="Comic Sans MS" panose="030F0702030302020204" pitchFamily="66" charset="0"/>
                <a:ea typeface="Calibri" panose="020F0502020204030204" pitchFamily="34" charset="0"/>
                <a:cs typeface="Arial" panose="020B0604020202020204" pitchFamily="34" charset="0"/>
              </a:rPr>
              <a:t>C</a:t>
            </a: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omprendre la cohésion de la matière</a:t>
            </a:r>
            <a:endParaRPr lang="fr-FR" sz="3200" dirty="0"/>
          </a:p>
        </p:txBody>
      </p:sp>
      <p:sp>
        <p:nvSpPr>
          <p:cNvPr id="4" name="Rectangle 2">
            <a:extLst>
              <a:ext uri="{FF2B5EF4-FFF2-40B4-BE49-F238E27FC236}">
                <a16:creationId xmlns:a16="http://schemas.microsoft.com/office/drawing/2014/main" id="{F009DEF6-B8AF-D7B4-9E34-D75EC231A7ED}"/>
              </a:ext>
            </a:extLst>
          </p:cNvPr>
          <p:cNvSpPr>
            <a:spLocks noChangeArrowheads="1"/>
          </p:cNvSpPr>
          <p:nvPr/>
        </p:nvSpPr>
        <p:spPr bwMode="auto">
          <a:xfrm>
            <a:off x="-1" y="2997864"/>
            <a:ext cx="7740293" cy="3621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ts val="800"/>
              </a:spcAf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 nuage électronique est constitué de Z électrons chargés </a:t>
            </a:r>
            <a:r>
              <a:rPr kumimoji="0" lang="fr-FR" altLang="fr-FR" sz="2400" b="0" i="0" u="none" strike="noStrike" cap="none" normalizeH="0" baseline="0" dirty="0" err="1">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négtivement</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 matière de l'univers, de l'infiniment petit à l'infiniment grand est formée uniquement à partir de ces trois particules élémentaires qui peuvent porter une charge électrique </a:t>
            </a:r>
            <a:r>
              <a:rPr kumimoji="0" lang="fr-FR" altLang="fr-FR" sz="2400" b="1"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q</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(positive, neutre ou négative) s'assemblent de manière à former des atomes. </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L'atome étant électriquement neutre, le nombre de protons et d'électrons sont identiques.</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p:txBody>
      </p:sp>
      <p:pic>
        <p:nvPicPr>
          <p:cNvPr id="8193" name="Image 48" descr="L'atome – Nucléides et radio-isotopes - Commission canadienne de sûreté  nucléaire">
            <a:extLst>
              <a:ext uri="{FF2B5EF4-FFF2-40B4-BE49-F238E27FC236}">
                <a16:creationId xmlns:a16="http://schemas.microsoft.com/office/drawing/2014/main" id="{8508ECDF-780C-D8F8-A691-72257EBB82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293" y="3137616"/>
            <a:ext cx="4268992" cy="3135084"/>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B36C65F-F639-934F-6F6C-17DED4C626F1}"/>
              </a:ext>
            </a:extLst>
          </p:cNvPr>
          <p:cNvSpPr txBox="1"/>
          <p:nvPr/>
        </p:nvSpPr>
        <p:spPr>
          <a:xfrm>
            <a:off x="0" y="585300"/>
            <a:ext cx="12192000" cy="236988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3200" b="1" i="0" u="none" strike="noStrike" cap="none" normalizeH="0" baseline="0" dirty="0">
                <a:ln>
                  <a:noFill/>
                </a:ln>
                <a:effectLst/>
                <a:latin typeface="Comic Sans MS" panose="030F0702030302020204" pitchFamily="66" charset="0"/>
                <a:ea typeface="Calibri" panose="020F0502020204030204" pitchFamily="34" charset="0"/>
                <a:cs typeface="Arial" panose="020B0604020202020204" pitchFamily="34" charset="0"/>
              </a:rPr>
              <a:t>Particules élémentaires</a:t>
            </a:r>
            <a:endParaRPr kumimoji="0" lang="fr-FR" altLang="fr-FR" sz="3200" b="0" i="0" u="none" strike="noStrike" cap="none" normalizeH="0" baseline="0" dirty="0">
              <a:ln>
                <a:noFill/>
              </a:ln>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On appelle particule élémentaire toute particule indivisible.</a:t>
            </a:r>
          </a:p>
          <a:p>
            <a:pPr marL="0" marR="0" lvl="0" indent="0" algn="just" defTabSz="914400" rtl="0" eaLnBrk="0" fontAlgn="base" latinLnBrk="0" hangingPunct="0">
              <a:lnSpc>
                <a:spcPct val="100000"/>
              </a:lnSpc>
              <a:spcBef>
                <a:spcPct val="0"/>
              </a:spcBef>
              <a:spcAft>
                <a:spcPts val="80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L'atome est constitué à partir de 3 particules considérées comme élémentaires: le proton, le neutron et l'électron. </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ts val="800"/>
              </a:spcAft>
              <a:buClrTx/>
              <a:buSzTx/>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Le noyau contient Z protons chargés positivement et N neutrons.</a:t>
            </a:r>
          </a:p>
        </p:txBody>
      </p:sp>
    </p:spTree>
    <p:extLst>
      <p:ext uri="{BB962C8B-B14F-4D97-AF65-F5344CB8AC3E}">
        <p14:creationId xmlns:p14="http://schemas.microsoft.com/office/powerpoint/2010/main" val="267560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DDECA7C-BB01-9D60-0D7E-1FCFEB388250}"/>
              </a:ext>
            </a:extLst>
          </p:cNvPr>
          <p:cNvSpPr txBox="1"/>
          <p:nvPr/>
        </p:nvSpPr>
        <p:spPr>
          <a:xfrm>
            <a:off x="0" y="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caractéristiques essentielles des particules élémentaires constituants l'atome sont données dans le tableau ci-dessous.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4BBAD576-D3D8-3020-CC6C-F1F8F360C1CF}"/>
              </a:ext>
            </a:extLst>
          </p:cNvPr>
          <p:cNvGraphicFramePr>
            <a:graphicFrameLocks noGrp="1"/>
          </p:cNvGraphicFramePr>
          <p:nvPr>
            <p:extLst>
              <p:ext uri="{D42A27DB-BD31-4B8C-83A1-F6EECF244321}">
                <p14:modId xmlns:p14="http://schemas.microsoft.com/office/powerpoint/2010/main" val="1468567257"/>
              </p:ext>
            </p:extLst>
          </p:nvPr>
        </p:nvGraphicFramePr>
        <p:xfrm>
          <a:off x="0" y="881545"/>
          <a:ext cx="12192000" cy="2648235"/>
        </p:xfrm>
        <a:graphic>
          <a:graphicData uri="http://schemas.openxmlformats.org/drawingml/2006/table">
            <a:tbl>
              <a:tblPr>
                <a:tableStyleId>{5C22544A-7EE6-4342-B048-85BDC9FD1C3A}</a:tableStyleId>
              </a:tblPr>
              <a:tblGrid>
                <a:gridCol w="3048000">
                  <a:extLst>
                    <a:ext uri="{9D8B030D-6E8A-4147-A177-3AD203B41FA5}">
                      <a16:colId xmlns:a16="http://schemas.microsoft.com/office/drawing/2014/main" val="3283803988"/>
                    </a:ext>
                  </a:extLst>
                </a:gridCol>
                <a:gridCol w="3048000">
                  <a:extLst>
                    <a:ext uri="{9D8B030D-6E8A-4147-A177-3AD203B41FA5}">
                      <a16:colId xmlns:a16="http://schemas.microsoft.com/office/drawing/2014/main" val="1543289862"/>
                    </a:ext>
                  </a:extLst>
                </a:gridCol>
                <a:gridCol w="3048000">
                  <a:extLst>
                    <a:ext uri="{9D8B030D-6E8A-4147-A177-3AD203B41FA5}">
                      <a16:colId xmlns:a16="http://schemas.microsoft.com/office/drawing/2014/main" val="3139084651"/>
                    </a:ext>
                  </a:extLst>
                </a:gridCol>
                <a:gridCol w="3048000">
                  <a:extLst>
                    <a:ext uri="{9D8B030D-6E8A-4147-A177-3AD203B41FA5}">
                      <a16:colId xmlns:a16="http://schemas.microsoft.com/office/drawing/2014/main" val="827939240"/>
                    </a:ext>
                  </a:extLst>
                </a:gridCol>
              </a:tblGrid>
              <a:tr h="529647">
                <a:tc gridSpan="4">
                  <a:txBody>
                    <a:bodyPr/>
                    <a:lstStyle/>
                    <a:p>
                      <a:pPr algn="ctr">
                        <a:lnSpc>
                          <a:spcPct val="107000"/>
                        </a:lnSpc>
                        <a:spcAft>
                          <a:spcPts val="800"/>
                        </a:spcAft>
                      </a:pPr>
                      <a:r>
                        <a:rPr lang="fr-FR" sz="2400" b="1">
                          <a:solidFill>
                            <a:schemeClr val="tx1"/>
                          </a:solidFill>
                          <a:effectLst/>
                          <a:latin typeface="Comic Sans MS" panose="030F0702030302020204" pitchFamily="66" charset="0"/>
                        </a:rPr>
                        <a:t>Caractéristiques essentielles des particules élémentaires</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96108245"/>
                  </a:ext>
                </a:extLst>
              </a:tr>
              <a:tr h="529647">
                <a:tc>
                  <a:txBody>
                    <a:bodyPr/>
                    <a:lstStyle/>
                    <a:p>
                      <a:pPr algn="ctr">
                        <a:lnSpc>
                          <a:spcPct val="107000"/>
                        </a:lnSpc>
                        <a:spcAft>
                          <a:spcPts val="800"/>
                        </a:spcAft>
                      </a:pPr>
                      <a:r>
                        <a:rPr lang="fr-FR" sz="2400" b="1">
                          <a:solidFill>
                            <a:schemeClr val="tx1"/>
                          </a:solidFill>
                          <a:effectLst/>
                          <a:latin typeface="Comic Sans MS" panose="030F0702030302020204" pitchFamily="66" charset="0"/>
                        </a:rPr>
                        <a:t>Particules</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Charge (C)</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Masse (kg)</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Rayon (m)</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0233518"/>
                  </a:ext>
                </a:extLst>
              </a:tr>
              <a:tr h="529647">
                <a:tc>
                  <a:txBody>
                    <a:bodyPr/>
                    <a:lstStyle/>
                    <a:p>
                      <a:pPr algn="ctr">
                        <a:lnSpc>
                          <a:spcPct val="107000"/>
                        </a:lnSpc>
                        <a:spcAft>
                          <a:spcPts val="800"/>
                        </a:spcAft>
                      </a:pPr>
                      <a:r>
                        <a:rPr lang="fr-FR" sz="2400" b="1">
                          <a:solidFill>
                            <a:schemeClr val="tx1"/>
                          </a:solidFill>
                          <a:effectLst/>
                          <a:latin typeface="Comic Sans MS" panose="030F0702030302020204" pitchFamily="66" charset="0"/>
                        </a:rPr>
                        <a:t>Proton</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q</a:t>
                      </a:r>
                      <a:r>
                        <a:rPr lang="fr-FR" sz="2400" b="1" baseline="-25000">
                          <a:solidFill>
                            <a:schemeClr val="tx1"/>
                          </a:solidFill>
                          <a:effectLst/>
                          <a:latin typeface="Comic Sans MS" panose="030F0702030302020204" pitchFamily="66" charset="0"/>
                        </a:rPr>
                        <a:t>p</a:t>
                      </a:r>
                      <a:r>
                        <a:rPr lang="fr-FR" sz="2400" b="1">
                          <a:solidFill>
                            <a:schemeClr val="tx1"/>
                          </a:solidFill>
                          <a:effectLst/>
                          <a:latin typeface="Comic Sans MS" panose="030F0702030302020204" pitchFamily="66" charset="0"/>
                        </a:rPr>
                        <a:t> = 1,6.10</a:t>
                      </a:r>
                      <a:r>
                        <a:rPr lang="fr-FR" sz="2400" b="1" baseline="30000">
                          <a:solidFill>
                            <a:schemeClr val="tx1"/>
                          </a:solidFill>
                          <a:effectLst/>
                          <a:latin typeface="Comic Sans MS" panose="030F0702030302020204" pitchFamily="66" charset="0"/>
                        </a:rPr>
                        <a:t>-19</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m</a:t>
                      </a:r>
                      <a:r>
                        <a:rPr lang="fr-FR" sz="2400" b="1" baseline="-25000">
                          <a:solidFill>
                            <a:schemeClr val="tx1"/>
                          </a:solidFill>
                          <a:effectLst/>
                          <a:latin typeface="Comic Sans MS" panose="030F0702030302020204" pitchFamily="66" charset="0"/>
                        </a:rPr>
                        <a:t>p</a:t>
                      </a:r>
                      <a:r>
                        <a:rPr lang="fr-FR" sz="2400" b="1">
                          <a:solidFill>
                            <a:schemeClr val="tx1"/>
                          </a:solidFill>
                          <a:effectLst/>
                          <a:latin typeface="Comic Sans MS" panose="030F0702030302020204" pitchFamily="66" charset="0"/>
                        </a:rPr>
                        <a:t> = 1,67.10</a:t>
                      </a:r>
                      <a:r>
                        <a:rPr lang="fr-FR" sz="2400" b="1" baseline="30000">
                          <a:solidFill>
                            <a:schemeClr val="tx1"/>
                          </a:solidFill>
                          <a:effectLst/>
                          <a:latin typeface="Comic Sans MS" panose="030F0702030302020204" pitchFamily="66" charset="0"/>
                        </a:rPr>
                        <a:t>-27</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r = 1,2.10</a:t>
                      </a:r>
                      <a:r>
                        <a:rPr lang="fr-FR" sz="2400" b="1" baseline="30000">
                          <a:solidFill>
                            <a:schemeClr val="tx1"/>
                          </a:solidFill>
                          <a:effectLst/>
                          <a:latin typeface="Comic Sans MS" panose="030F0702030302020204" pitchFamily="66" charset="0"/>
                        </a:rPr>
                        <a:t>-15</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6999592"/>
                  </a:ext>
                </a:extLst>
              </a:tr>
              <a:tr h="529647">
                <a:tc>
                  <a:txBody>
                    <a:bodyPr/>
                    <a:lstStyle/>
                    <a:p>
                      <a:pPr algn="ctr">
                        <a:lnSpc>
                          <a:spcPct val="107000"/>
                        </a:lnSpc>
                        <a:spcAft>
                          <a:spcPts val="800"/>
                        </a:spcAft>
                      </a:pPr>
                      <a:r>
                        <a:rPr lang="fr-FR" sz="2400" b="1">
                          <a:solidFill>
                            <a:schemeClr val="tx1"/>
                          </a:solidFill>
                          <a:effectLst/>
                          <a:latin typeface="Comic Sans MS" panose="030F0702030302020204" pitchFamily="66" charset="0"/>
                        </a:rPr>
                        <a:t>Neutron</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q</a:t>
                      </a:r>
                      <a:r>
                        <a:rPr lang="fr-FR" sz="2400" b="1" baseline="-25000">
                          <a:solidFill>
                            <a:schemeClr val="tx1"/>
                          </a:solidFill>
                          <a:effectLst/>
                          <a:latin typeface="Comic Sans MS" panose="030F0702030302020204" pitchFamily="66" charset="0"/>
                        </a:rPr>
                        <a:t>n</a:t>
                      </a:r>
                      <a:r>
                        <a:rPr lang="fr-FR" sz="2400" b="1">
                          <a:solidFill>
                            <a:schemeClr val="tx1"/>
                          </a:solidFill>
                          <a:effectLst/>
                          <a:latin typeface="Comic Sans MS" panose="030F0702030302020204" pitchFamily="66" charset="0"/>
                        </a:rPr>
                        <a:t> = 0</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m</a:t>
                      </a:r>
                      <a:r>
                        <a:rPr lang="fr-FR" sz="2400" b="1" baseline="-25000">
                          <a:solidFill>
                            <a:schemeClr val="tx1"/>
                          </a:solidFill>
                          <a:effectLst/>
                          <a:latin typeface="Comic Sans MS" panose="030F0702030302020204" pitchFamily="66" charset="0"/>
                        </a:rPr>
                        <a:t>n</a:t>
                      </a:r>
                      <a:r>
                        <a:rPr lang="fr-FR" sz="2400" b="1">
                          <a:solidFill>
                            <a:schemeClr val="tx1"/>
                          </a:solidFill>
                          <a:effectLst/>
                          <a:latin typeface="Comic Sans MS" panose="030F0702030302020204" pitchFamily="66" charset="0"/>
                        </a:rPr>
                        <a:t> = 1,67.10</a:t>
                      </a:r>
                      <a:r>
                        <a:rPr lang="fr-FR" sz="2400" b="1" baseline="30000">
                          <a:solidFill>
                            <a:schemeClr val="tx1"/>
                          </a:solidFill>
                          <a:effectLst/>
                          <a:latin typeface="Comic Sans MS" panose="030F0702030302020204" pitchFamily="66" charset="0"/>
                        </a:rPr>
                        <a:t>-27</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r = 1,2.10</a:t>
                      </a:r>
                      <a:r>
                        <a:rPr lang="fr-FR" sz="2400" b="1" baseline="30000">
                          <a:solidFill>
                            <a:schemeClr val="tx1"/>
                          </a:solidFill>
                          <a:effectLst/>
                          <a:latin typeface="Comic Sans MS" panose="030F0702030302020204" pitchFamily="66" charset="0"/>
                        </a:rPr>
                        <a:t>-15</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7387171"/>
                  </a:ext>
                </a:extLst>
              </a:tr>
              <a:tr h="529647">
                <a:tc>
                  <a:txBody>
                    <a:bodyPr/>
                    <a:lstStyle/>
                    <a:p>
                      <a:pPr algn="ctr">
                        <a:lnSpc>
                          <a:spcPct val="107000"/>
                        </a:lnSpc>
                        <a:spcAft>
                          <a:spcPts val="800"/>
                        </a:spcAft>
                      </a:pPr>
                      <a:r>
                        <a:rPr lang="fr-FR" sz="2400" b="1">
                          <a:solidFill>
                            <a:schemeClr val="tx1"/>
                          </a:solidFill>
                          <a:effectLst/>
                          <a:latin typeface="Comic Sans MS" panose="030F0702030302020204" pitchFamily="66" charset="0"/>
                        </a:rPr>
                        <a:t>Électron</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q</a:t>
                      </a:r>
                      <a:r>
                        <a:rPr lang="fr-FR" sz="2400" b="1" baseline="-25000">
                          <a:solidFill>
                            <a:schemeClr val="tx1"/>
                          </a:solidFill>
                          <a:effectLst/>
                          <a:latin typeface="Comic Sans MS" panose="030F0702030302020204" pitchFamily="66" charset="0"/>
                        </a:rPr>
                        <a:t>e</a:t>
                      </a:r>
                      <a:r>
                        <a:rPr lang="fr-FR" sz="2400" b="1">
                          <a:solidFill>
                            <a:schemeClr val="tx1"/>
                          </a:solidFill>
                          <a:effectLst/>
                          <a:latin typeface="Comic Sans MS" panose="030F0702030302020204" pitchFamily="66" charset="0"/>
                        </a:rPr>
                        <a:t> = -1,6.10</a:t>
                      </a:r>
                      <a:r>
                        <a:rPr lang="fr-FR" sz="2400" b="1" baseline="30000">
                          <a:solidFill>
                            <a:schemeClr val="tx1"/>
                          </a:solidFill>
                          <a:effectLst/>
                          <a:latin typeface="Comic Sans MS" panose="030F0702030302020204" pitchFamily="66" charset="0"/>
                        </a:rPr>
                        <a:t>-19</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a:solidFill>
                            <a:schemeClr val="tx1"/>
                          </a:solidFill>
                          <a:effectLst/>
                          <a:latin typeface="Comic Sans MS" panose="030F0702030302020204" pitchFamily="66" charset="0"/>
                        </a:rPr>
                        <a:t>m</a:t>
                      </a:r>
                      <a:r>
                        <a:rPr lang="fr-FR" sz="2400" b="1" baseline="-25000">
                          <a:solidFill>
                            <a:schemeClr val="tx1"/>
                          </a:solidFill>
                          <a:effectLst/>
                          <a:latin typeface="Comic Sans MS" panose="030F0702030302020204" pitchFamily="66" charset="0"/>
                        </a:rPr>
                        <a:t>e</a:t>
                      </a:r>
                      <a:r>
                        <a:rPr lang="fr-FR" sz="2400" b="1">
                          <a:solidFill>
                            <a:schemeClr val="tx1"/>
                          </a:solidFill>
                          <a:effectLst/>
                          <a:latin typeface="Comic Sans MS" panose="030F0702030302020204" pitchFamily="66" charset="0"/>
                        </a:rPr>
                        <a:t> = 9,11.10</a:t>
                      </a:r>
                      <a:r>
                        <a:rPr lang="fr-FR" sz="2400" b="1" baseline="30000">
                          <a:solidFill>
                            <a:schemeClr val="tx1"/>
                          </a:solidFill>
                          <a:effectLst/>
                          <a:latin typeface="Comic Sans MS" panose="030F0702030302020204" pitchFamily="66" charset="0"/>
                        </a:rPr>
                        <a:t>-31</a:t>
                      </a:r>
                      <a:endParaRPr lang="fr-FR" sz="2000" b="1">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fr-FR" sz="2400" b="1" dirty="0">
                          <a:solidFill>
                            <a:schemeClr val="tx1"/>
                          </a:solidFill>
                          <a:effectLst/>
                          <a:latin typeface="Comic Sans MS" panose="030F0702030302020204" pitchFamily="66" charset="0"/>
                        </a:rPr>
                        <a:t>?</a:t>
                      </a:r>
                      <a:endParaRPr lang="fr-FR" sz="2000" b="1"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4734441"/>
                  </a:ext>
                </a:extLst>
              </a:tr>
            </a:tbl>
          </a:graphicData>
        </a:graphic>
      </p:graphicFrame>
      <p:sp>
        <p:nvSpPr>
          <p:cNvPr id="6" name="ZoneTexte 5">
            <a:extLst>
              <a:ext uri="{FF2B5EF4-FFF2-40B4-BE49-F238E27FC236}">
                <a16:creationId xmlns:a16="http://schemas.microsoft.com/office/drawing/2014/main" id="{50EDBD10-2811-7C87-195A-C309BFA3E99C}"/>
              </a:ext>
            </a:extLst>
          </p:cNvPr>
          <p:cNvSpPr txBox="1"/>
          <p:nvPr/>
        </p:nvSpPr>
        <p:spPr>
          <a:xfrm>
            <a:off x="0" y="3816390"/>
            <a:ext cx="12192000" cy="3045385"/>
          </a:xfrm>
          <a:prstGeom prst="rect">
            <a:avLst/>
          </a:prstGeom>
          <a:noFill/>
        </p:spPr>
        <p:txBody>
          <a:bodyPr wrap="square">
            <a:spAutoFit/>
          </a:bodyPr>
          <a:lstStyle/>
          <a:p>
            <a:pPr algn="just">
              <a:lnSpc>
                <a:spcPct val="107000"/>
              </a:lnSpc>
              <a:spcAft>
                <a:spcPts val="800"/>
              </a:spcAft>
            </a:pPr>
            <a:r>
              <a:rPr lang="fr-FR" sz="2400" b="1" i="1" dirty="0">
                <a:effectLst/>
                <a:latin typeface="Comic Sans MS" panose="030F0702030302020204" pitchFamily="66" charset="0"/>
                <a:ea typeface="Calibri" panose="020F0502020204030204" pitchFamily="34" charset="0"/>
                <a:cs typeface="Times New Roman" panose="02020603050405020304" pitchFamily="18" charset="0"/>
              </a:rPr>
              <a:t>Remarques: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La masse des électrons étant négligeable devant celle des nucléons, la masse d'un atome diffère peut de la masse de son noyau (m</a:t>
            </a:r>
            <a:r>
              <a:rPr lang="fr-FR" sz="2400" i="1" baseline="-25000" dirty="0">
                <a:effectLst/>
                <a:latin typeface="Comic Sans MS" panose="030F0702030302020204" pitchFamily="66" charset="0"/>
                <a:ea typeface="Calibri" panose="020F0502020204030204" pitchFamily="34" charset="0"/>
                <a:cs typeface="Times New Roman" panose="02020603050405020304" pitchFamily="18" charset="0"/>
              </a:rPr>
              <a:t>atome</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≈Z.m</a:t>
            </a:r>
            <a:r>
              <a:rPr lang="fr-FR" sz="2400" i="1" baseline="-25000" dirty="0">
                <a:effectLst/>
                <a:latin typeface="Comic Sans MS" panose="030F0702030302020204" pitchFamily="66" charset="0"/>
                <a:ea typeface="Calibri" panose="020F0502020204030204" pitchFamily="34" charset="0"/>
                <a:cs typeface="Times New Roman" panose="02020603050405020304" pitchFamily="18" charset="0"/>
              </a:rPr>
              <a:t>p</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+(A-Z)m</a:t>
            </a:r>
            <a:r>
              <a:rPr lang="fr-FR" sz="2400" i="1" baseline="-250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≈A.m</a:t>
            </a:r>
            <a:r>
              <a:rPr lang="fr-FR" sz="2400" i="1" baseline="-25000" dirty="0">
                <a:effectLst/>
                <a:latin typeface="Comic Sans MS" panose="030F0702030302020204" pitchFamily="66" charset="0"/>
                <a:ea typeface="Calibri" panose="020F0502020204030204" pitchFamily="34" charset="0"/>
                <a:cs typeface="Times New Roman" panose="02020603050405020304" pitchFamily="18" charset="0"/>
              </a:rPr>
              <a:t>n</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Le rayon du noyau est de l'ordre de 1fm (10</a:t>
            </a:r>
            <a:r>
              <a:rPr lang="fr-FR" sz="2400" i="1" baseline="30000" dirty="0">
                <a:effectLst/>
                <a:latin typeface="Comic Sans MS" panose="030F0702030302020204" pitchFamily="66" charset="0"/>
                <a:ea typeface="Calibri" panose="020F0502020204030204" pitchFamily="34" charset="0"/>
                <a:cs typeface="Times New Roman" panose="02020603050405020304" pitchFamily="18" charset="0"/>
              </a:rPr>
              <a:t>-15</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m) alors que le rayon de l'atome est de l'ordre de 10</a:t>
            </a:r>
            <a:r>
              <a:rPr lang="fr-FR" sz="2400" i="1" baseline="30000" dirty="0">
                <a:effectLst/>
                <a:latin typeface="Comic Sans MS" panose="030F0702030302020204" pitchFamily="66" charset="0"/>
                <a:ea typeface="Calibri" panose="020F0502020204030204" pitchFamily="34" charset="0"/>
                <a:cs typeface="Times New Roman" panose="02020603050405020304" pitchFamily="18" charset="0"/>
              </a:rPr>
              <a:t>-10</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m.</a:t>
            </a:r>
          </a:p>
          <a:p>
            <a:pPr marL="800100" lvl="1" indent="-342900" algn="just">
              <a:lnSpc>
                <a:spcPct val="107000"/>
              </a:lnSpc>
              <a:spcAft>
                <a:spcPts val="800"/>
              </a:spcAft>
              <a:buFont typeface="Symbol" panose="05050102010706020507" pitchFamily="18" charset="2"/>
              <a:buChar char=""/>
            </a:pP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La plus grande partie d'un atome est constituée de vide. L'atome a une structure lacunaire.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076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D6EE88F2-131D-B95C-3C96-30219BE9DF79}"/>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Les interactions fondamentales</a:t>
            </a:r>
            <a:endParaRPr lang="fr-FR" sz="3200" dirty="0"/>
          </a:p>
        </p:txBody>
      </p:sp>
      <p:sp>
        <p:nvSpPr>
          <p:cNvPr id="5" name="ZoneTexte 4">
            <a:extLst>
              <a:ext uri="{FF2B5EF4-FFF2-40B4-BE49-F238E27FC236}">
                <a16:creationId xmlns:a16="http://schemas.microsoft.com/office/drawing/2014/main" id="{B701D43A-8CA8-BF3E-CAC7-C34CB58BC71E}"/>
              </a:ext>
            </a:extLst>
          </p:cNvPr>
          <p:cNvSpPr txBox="1"/>
          <p:nvPr/>
        </p:nvSpPr>
        <p:spPr>
          <a:xfrm>
            <a:off x="0" y="584775"/>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Il existe quatre types d'interactions entre les particules élémentaires qui assure la cohésion de la matière</a:t>
            </a:r>
            <a:r>
              <a:rPr lang="fr-FR" sz="2400" dirty="0">
                <a:latin typeface="Comic Sans MS" panose="030F0702030302020204" pitchFamily="66" charset="0"/>
                <a:ea typeface="Calibri" panose="020F0502020204030204" pitchFamily="34"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 5">
            <a:extLst>
              <a:ext uri="{FF2B5EF4-FFF2-40B4-BE49-F238E27FC236}">
                <a16:creationId xmlns:a16="http://schemas.microsoft.com/office/drawing/2014/main" id="{B541A97C-94FE-EDA2-F1A2-39431089A232}"/>
              </a:ext>
            </a:extLst>
          </p:cNvPr>
          <p:cNvPicPr>
            <a:picLocks noChangeAspect="1"/>
          </p:cNvPicPr>
          <p:nvPr/>
        </p:nvPicPr>
        <p:blipFill>
          <a:blip r:embed="rId2"/>
          <a:stretch>
            <a:fillRect/>
          </a:stretch>
        </p:blipFill>
        <p:spPr>
          <a:xfrm>
            <a:off x="2770316" y="1449114"/>
            <a:ext cx="6651368" cy="5365437"/>
          </a:xfrm>
          <a:prstGeom prst="rect">
            <a:avLst/>
          </a:prstGeom>
        </p:spPr>
      </p:pic>
    </p:spTree>
    <p:extLst>
      <p:ext uri="{BB962C8B-B14F-4D97-AF65-F5344CB8AC3E}">
        <p14:creationId xmlns:p14="http://schemas.microsoft.com/office/powerpoint/2010/main" val="3207357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 name="ZoneTexte 4">
            <a:extLst>
              <a:ext uri="{FF2B5EF4-FFF2-40B4-BE49-F238E27FC236}">
                <a16:creationId xmlns:a16="http://schemas.microsoft.com/office/drawing/2014/main" id="{25F27509-66DC-3CB2-A3C6-6EA27E6489E5}"/>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Interaction gravitationnelle</a:t>
            </a:r>
            <a:endParaRPr lang="fr-FR" sz="3200"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39EAA39E-C2F0-0E42-B302-E08264FEAB29}"/>
                  </a:ext>
                </a:extLst>
              </p:cNvPr>
              <p:cNvSpPr txBox="1"/>
              <p:nvPr/>
            </p:nvSpPr>
            <p:spPr>
              <a:xfrm>
                <a:off x="1524" y="593919"/>
                <a:ext cx="7679436" cy="6008633"/>
              </a:xfrm>
              <a:prstGeom prst="rect">
                <a:avLst/>
              </a:prstGeom>
              <a:noFill/>
            </p:spPr>
            <p:txBody>
              <a:bodyPr wrap="square">
                <a:spAutoFit/>
              </a:bodyPr>
              <a:lstStyle/>
              <a:p>
                <a:pPr algn="just">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En première approximation, on peut dire que le poids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d'un objet est égal à la force d'attraction gravitationnelle que la Terre exerce sur lui.</a:t>
                </a:r>
                <a:endParaRPr lang="fr-FR" sz="2400" dirty="0">
                  <a:latin typeface="Comic Sans MS" panose="030F0702030302020204" pitchFamily="66"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Cette force de pesanteur est représentée par un vecteur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P</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possédant: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origine: le centre d'inertie G du corps.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direction: la verticale passant par 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sens: du haut vers le bas.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intensité: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P = m 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En réalité, le poids n'est pas rigoureusement confondu avec la force de gravitation.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39EAA39E-C2F0-0E42-B302-E08264FEAB29}"/>
                  </a:ext>
                </a:extLst>
              </p:cNvPr>
              <p:cNvSpPr txBox="1">
                <a:spLocks noRot="1" noChangeAspect="1" noMove="1" noResize="1" noEditPoints="1" noAdjustHandles="1" noChangeArrowheads="1" noChangeShapeType="1" noTextEdit="1"/>
              </p:cNvSpPr>
              <p:nvPr/>
            </p:nvSpPr>
            <p:spPr>
              <a:xfrm>
                <a:off x="1524" y="593919"/>
                <a:ext cx="7679436" cy="6008633"/>
              </a:xfrm>
              <a:prstGeom prst="rect">
                <a:avLst/>
              </a:prstGeom>
              <a:blipFill>
                <a:blip r:embed="rId2"/>
                <a:stretch>
                  <a:fillRect l="-1190" t="-811" r="-1270" b="-1318"/>
                </a:stretch>
              </a:blipFill>
            </p:spPr>
            <p:txBody>
              <a:bodyPr/>
              <a:lstStyle/>
              <a:p>
                <a:r>
                  <a:rPr lang="fr-FR">
                    <a:noFill/>
                  </a:rPr>
                  <a:t> </a:t>
                </a:r>
              </a:p>
            </p:txBody>
          </p:sp>
        </mc:Fallback>
      </mc:AlternateContent>
      <p:grpSp>
        <p:nvGrpSpPr>
          <p:cNvPr id="8" name="Groupe 7">
            <a:extLst>
              <a:ext uri="{FF2B5EF4-FFF2-40B4-BE49-F238E27FC236}">
                <a16:creationId xmlns:a16="http://schemas.microsoft.com/office/drawing/2014/main" id="{635297C9-B621-BD5B-108A-91BF257E7002}"/>
              </a:ext>
            </a:extLst>
          </p:cNvPr>
          <p:cNvGrpSpPr/>
          <p:nvPr/>
        </p:nvGrpSpPr>
        <p:grpSpPr>
          <a:xfrm>
            <a:off x="8183881" y="877507"/>
            <a:ext cx="3651314" cy="4711762"/>
            <a:chOff x="0" y="0"/>
            <a:chExt cx="1347470" cy="1738545"/>
          </a:xfrm>
        </p:grpSpPr>
        <p:grpSp>
          <p:nvGrpSpPr>
            <p:cNvPr id="9" name="Groupe 8">
              <a:extLst>
                <a:ext uri="{FF2B5EF4-FFF2-40B4-BE49-F238E27FC236}">
                  <a16:creationId xmlns:a16="http://schemas.microsoft.com/office/drawing/2014/main" id="{C7CE2922-BA22-82F3-D238-6DCCDF9371D0}"/>
                </a:ext>
              </a:extLst>
            </p:cNvPr>
            <p:cNvGrpSpPr/>
            <p:nvPr/>
          </p:nvGrpSpPr>
          <p:grpSpPr>
            <a:xfrm>
              <a:off x="0" y="0"/>
              <a:ext cx="1138143" cy="1738545"/>
              <a:chOff x="0" y="0"/>
              <a:chExt cx="1138143" cy="1738545"/>
            </a:xfrm>
          </p:grpSpPr>
          <p:grpSp>
            <p:nvGrpSpPr>
              <p:cNvPr id="11" name="Groupe 10">
                <a:extLst>
                  <a:ext uri="{FF2B5EF4-FFF2-40B4-BE49-F238E27FC236}">
                    <a16:creationId xmlns:a16="http://schemas.microsoft.com/office/drawing/2014/main" id="{450C62A4-1E94-FBA7-0ED6-EBCB69CD3F48}"/>
                  </a:ext>
                </a:extLst>
              </p:cNvPr>
              <p:cNvGrpSpPr/>
              <p:nvPr/>
            </p:nvGrpSpPr>
            <p:grpSpPr>
              <a:xfrm>
                <a:off x="0" y="0"/>
                <a:ext cx="1138143" cy="1738545"/>
                <a:chOff x="0" y="0"/>
                <a:chExt cx="1138143" cy="1738545"/>
              </a:xfrm>
            </p:grpSpPr>
            <p:grpSp>
              <p:nvGrpSpPr>
                <p:cNvPr id="13" name="Groupe 12">
                  <a:extLst>
                    <a:ext uri="{FF2B5EF4-FFF2-40B4-BE49-F238E27FC236}">
                      <a16:creationId xmlns:a16="http://schemas.microsoft.com/office/drawing/2014/main" id="{2E1BC956-EEB9-E3E1-D407-211E8859CBB6}"/>
                    </a:ext>
                  </a:extLst>
                </p:cNvPr>
                <p:cNvGrpSpPr/>
                <p:nvPr/>
              </p:nvGrpSpPr>
              <p:grpSpPr>
                <a:xfrm>
                  <a:off x="0" y="0"/>
                  <a:ext cx="1138143" cy="1738545"/>
                  <a:chOff x="0" y="0"/>
                  <a:chExt cx="1138143" cy="1738545"/>
                </a:xfrm>
              </p:grpSpPr>
              <p:grpSp>
                <p:nvGrpSpPr>
                  <p:cNvPr id="15" name="Groupe 14">
                    <a:extLst>
                      <a:ext uri="{FF2B5EF4-FFF2-40B4-BE49-F238E27FC236}">
                        <a16:creationId xmlns:a16="http://schemas.microsoft.com/office/drawing/2014/main" id="{B492953D-2207-29BF-F7D4-C067C53F472B}"/>
                      </a:ext>
                    </a:extLst>
                  </p:cNvPr>
                  <p:cNvGrpSpPr/>
                  <p:nvPr/>
                </p:nvGrpSpPr>
                <p:grpSpPr>
                  <a:xfrm>
                    <a:off x="0" y="0"/>
                    <a:ext cx="932507" cy="1738545"/>
                    <a:chOff x="0" y="0"/>
                    <a:chExt cx="932507" cy="1738545"/>
                  </a:xfrm>
                </p:grpSpPr>
                <p:sp>
                  <p:nvSpPr>
                    <p:cNvPr id="17" name="Ellipse 16">
                      <a:extLst>
                        <a:ext uri="{FF2B5EF4-FFF2-40B4-BE49-F238E27FC236}">
                          <a16:creationId xmlns:a16="http://schemas.microsoft.com/office/drawing/2014/main" id="{7E1E1765-A7B1-BE97-FD52-161E4D927B39}"/>
                        </a:ext>
                      </a:extLst>
                    </p:cNvPr>
                    <p:cNvSpPr/>
                    <p:nvPr/>
                  </p:nvSpPr>
                  <p:spPr>
                    <a:xfrm>
                      <a:off x="0" y="0"/>
                      <a:ext cx="932507" cy="932507"/>
                    </a:xfrm>
                    <a:prstGeom prst="ellipse">
                      <a:avLst/>
                    </a:prstGeom>
                    <a:gradFill>
                      <a:gsLst>
                        <a:gs pos="0">
                          <a:schemeClr val="accent1">
                            <a:lumMod val="5000"/>
                            <a:lumOff val="95000"/>
                          </a:schemeClr>
                        </a:gs>
                        <a:gs pos="74000">
                          <a:schemeClr val="accent1">
                            <a:lumMod val="45000"/>
                            <a:lumOff val="55000"/>
                          </a:schemeClr>
                        </a:gs>
                        <a:gs pos="60000">
                          <a:schemeClr val="accent1">
                            <a:lumMod val="45000"/>
                            <a:lumOff val="55000"/>
                          </a:schemeClr>
                        </a:gs>
                        <a:gs pos="100000">
                          <a:schemeClr val="accent1">
                            <a:lumMod val="30000"/>
                            <a:lumOff val="70000"/>
                          </a:schemeClr>
                        </a:gs>
                      </a:gsLst>
                      <a:path path="circle">
                        <a:fillToRect l="50000" t="50000" r="50000" b="50000"/>
                      </a:path>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18" name="Connecteur droit avec flèche 17">
                      <a:extLst>
                        <a:ext uri="{FF2B5EF4-FFF2-40B4-BE49-F238E27FC236}">
                          <a16:creationId xmlns:a16="http://schemas.microsoft.com/office/drawing/2014/main" id="{32A627C6-98F4-24C7-B386-5B9AD4A43380}"/>
                        </a:ext>
                      </a:extLst>
                    </p:cNvPr>
                    <p:cNvCxnSpPr/>
                    <p:nvPr/>
                  </p:nvCxnSpPr>
                  <p:spPr>
                    <a:xfrm>
                      <a:off x="471487" y="466725"/>
                      <a:ext cx="0" cy="127182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Ellipse 18">
                      <a:extLst>
                        <a:ext uri="{FF2B5EF4-FFF2-40B4-BE49-F238E27FC236}">
                          <a16:creationId xmlns:a16="http://schemas.microsoft.com/office/drawing/2014/main" id="{CE3CB5B7-00EC-4AA7-B046-EEC3D7A70676}"/>
                        </a:ext>
                      </a:extLst>
                    </p:cNvPr>
                    <p:cNvSpPr/>
                    <p:nvPr/>
                  </p:nvSpPr>
                  <p:spPr>
                    <a:xfrm>
                      <a:off x="442912" y="438150"/>
                      <a:ext cx="56515" cy="5651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grpSp>
              <p:cxnSp>
                <p:nvCxnSpPr>
                  <p:cNvPr id="16" name="Connecteur droit avec flèche 15">
                    <a:extLst>
                      <a:ext uri="{FF2B5EF4-FFF2-40B4-BE49-F238E27FC236}">
                        <a16:creationId xmlns:a16="http://schemas.microsoft.com/office/drawing/2014/main" id="{B08AADAE-AF81-AFB7-703E-D3164B01C167}"/>
                      </a:ext>
                    </a:extLst>
                  </p:cNvPr>
                  <p:cNvCxnSpPr/>
                  <p:nvPr/>
                </p:nvCxnSpPr>
                <p:spPr>
                  <a:xfrm>
                    <a:off x="1138143" y="504841"/>
                    <a:ext cx="0" cy="61912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Zone de texte 332">
                  <a:extLst>
                    <a:ext uri="{FF2B5EF4-FFF2-40B4-BE49-F238E27FC236}">
                      <a16:creationId xmlns:a16="http://schemas.microsoft.com/office/drawing/2014/main" id="{8C071E77-9BE2-FA4A-9F79-7BBE1A9D23BC}"/>
                    </a:ext>
                  </a:extLst>
                </p:cNvPr>
                <p:cNvSpPr txBox="1"/>
                <p:nvPr/>
              </p:nvSpPr>
              <p:spPr>
                <a:xfrm>
                  <a:off x="552450" y="366712"/>
                  <a:ext cx="141129" cy="20496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800"/>
                    </a:spcAft>
                  </a:pPr>
                  <a:r>
                    <a:rPr lang="fr-FR" sz="2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2" name="Zone de texte 333">
                    <a:extLst>
                      <a:ext uri="{FF2B5EF4-FFF2-40B4-BE49-F238E27FC236}">
                        <a16:creationId xmlns:a16="http://schemas.microsoft.com/office/drawing/2014/main" id="{BA6F473D-8E4D-2C8C-7E74-5A8C0323859C}"/>
                      </a:ext>
                    </a:extLst>
                  </p:cNvPr>
                  <p:cNvSpPr txBox="1"/>
                  <p:nvPr/>
                </p:nvSpPr>
                <p:spPr>
                  <a:xfrm>
                    <a:off x="500062" y="1062037"/>
                    <a:ext cx="166688" cy="30924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P</m:t>
                              </m:r>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Zone de texte 333">
                    <a:extLst>
                      <a:ext uri="{FF2B5EF4-FFF2-40B4-BE49-F238E27FC236}">
                        <a16:creationId xmlns:a16="http://schemas.microsoft.com/office/drawing/2014/main" id="{BA6F473D-8E4D-2C8C-7E74-5A8C0323859C}"/>
                      </a:ext>
                    </a:extLst>
                  </p:cNvPr>
                  <p:cNvSpPr txBox="1">
                    <a:spLocks noRot="1" noChangeAspect="1" noMove="1" noResize="1" noEditPoints="1" noAdjustHandles="1" noChangeArrowheads="1" noChangeShapeType="1" noTextEdit="1"/>
                  </p:cNvSpPr>
                  <p:nvPr/>
                </p:nvSpPr>
                <p:spPr>
                  <a:xfrm>
                    <a:off x="500062" y="1062037"/>
                    <a:ext cx="166688" cy="309245"/>
                  </a:xfrm>
                  <a:prstGeom prst="rect">
                    <a:avLst/>
                  </a:prstGeom>
                  <a:blipFill>
                    <a:blip r:embed="rId3"/>
                    <a:stretch>
                      <a:fillRect/>
                    </a:stretch>
                  </a:blipFill>
                  <a:ln w="6350">
                    <a:noFill/>
                  </a:ln>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0" name="Zone de texte 334">
                  <a:extLst>
                    <a:ext uri="{FF2B5EF4-FFF2-40B4-BE49-F238E27FC236}">
                      <a16:creationId xmlns:a16="http://schemas.microsoft.com/office/drawing/2014/main" id="{AC3E338C-D895-E39A-A07A-4B7A80EFF190}"/>
                    </a:ext>
                  </a:extLst>
                </p:cNvPr>
                <p:cNvSpPr txBox="1"/>
                <p:nvPr/>
              </p:nvSpPr>
              <p:spPr>
                <a:xfrm>
                  <a:off x="1133475" y="647700"/>
                  <a:ext cx="213995" cy="309563"/>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solidFill>
                                  <a:srgbClr val="00B050"/>
                                </a:solidFill>
                                <a:effectLst/>
                                <a:latin typeface="Comic Sans MS" panose="030F0702030302020204" pitchFamily="66" charset="0"/>
                                <a:ea typeface="Times New Roman" panose="02020603050405020304" pitchFamily="18" charset="0"/>
                                <a:cs typeface="Times New Roman" panose="02020603050405020304" pitchFamily="18" charset="0"/>
                              </a:rPr>
                              <m:t>g</m:t>
                            </m:r>
                          </m:e>
                        </m:acc>
                      </m:oMath>
                    </m:oMathPara>
                  </a14:m>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Zone de texte 334">
                  <a:extLst>
                    <a:ext uri="{FF2B5EF4-FFF2-40B4-BE49-F238E27FC236}">
                      <a16:creationId xmlns:a16="http://schemas.microsoft.com/office/drawing/2014/main" id="{AC3E338C-D895-E39A-A07A-4B7A80EFF190}"/>
                    </a:ext>
                  </a:extLst>
                </p:cNvPr>
                <p:cNvSpPr txBox="1">
                  <a:spLocks noRot="1" noChangeAspect="1" noMove="1" noResize="1" noEditPoints="1" noAdjustHandles="1" noChangeArrowheads="1" noChangeShapeType="1" noTextEdit="1"/>
                </p:cNvSpPr>
                <p:nvPr/>
              </p:nvSpPr>
              <p:spPr>
                <a:xfrm>
                  <a:off x="1133475" y="647700"/>
                  <a:ext cx="213995" cy="309563"/>
                </a:xfrm>
                <a:prstGeom prst="rect">
                  <a:avLst/>
                </a:prstGeom>
                <a:blipFill>
                  <a:blip r:embed="rId4"/>
                  <a:stretch>
                    <a:fillRect/>
                  </a:stretch>
                </a:blipFill>
                <a:ln w="6350">
                  <a:noFill/>
                </a:ln>
              </p:spPr>
              <p:txBody>
                <a:bodyPr/>
                <a:lstStyle/>
                <a:p>
                  <a:r>
                    <a:rPr lang="fr-FR">
                      <a:noFill/>
                    </a:rPr>
                    <a:t> </a:t>
                  </a:r>
                </a:p>
              </p:txBody>
            </p:sp>
          </mc:Fallback>
        </mc:AlternateContent>
      </p:grpSp>
    </p:spTree>
    <p:extLst>
      <p:ext uri="{BB962C8B-B14F-4D97-AF65-F5344CB8AC3E}">
        <p14:creationId xmlns:p14="http://schemas.microsoft.com/office/powerpoint/2010/main" val="1626937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AA53E19A-22A5-4121-1AD7-FC9ABF723194}"/>
              </a:ext>
            </a:extLst>
          </p:cNvPr>
          <p:cNvSpPr txBox="1"/>
          <p:nvPr/>
        </p:nvSpPr>
        <p:spPr>
          <a:xfrm>
            <a:off x="-471950" y="0"/>
            <a:ext cx="12663949" cy="594778"/>
          </a:xfrm>
          <a:prstGeom prst="rect">
            <a:avLst/>
          </a:prstGeom>
          <a:noFill/>
        </p:spPr>
        <p:txBody>
          <a:bodyPr wrap="square">
            <a:spAutoFit/>
          </a:bodyPr>
          <a:lstStyle/>
          <a:p>
            <a:pPr marL="449580"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Cohésion de la matière à l'échelle du noyau atomique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939DABEC-E838-42E9-7B7E-B5F171AFE03C}"/>
                  </a:ext>
                </a:extLst>
              </p:cNvPr>
              <p:cNvSpPr txBox="1"/>
              <p:nvPr/>
            </p:nvSpPr>
            <p:spPr>
              <a:xfrm>
                <a:off x="0" y="710417"/>
                <a:ext cx="12192000" cy="379610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Considérons un noyau d'hélium </a:t>
                </a:r>
                <a14:m>
                  <m:oMath xmlns:m="http://schemas.openxmlformats.org/officeDocument/2006/math">
                    <m:sPre>
                      <m:sPre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PrePr>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b>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4</m:t>
                        </m:r>
                      </m:sup>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He</m:t>
                        </m:r>
                      </m:e>
                    </m:sPre>
                  </m:oMath>
                </a14:m>
                <a:r>
                  <a:rPr lang="fr-FR" sz="2400" dirty="0">
                    <a:effectLst/>
                    <a:latin typeface="Comic Sans MS" panose="030F0702030302020204" pitchFamily="66" charset="0"/>
                    <a:ea typeface="Calibri" panose="020F0502020204030204" pitchFamily="34" charset="0"/>
                    <a:cs typeface="Times New Roman" panose="02020603050405020304" pitchFamily="18" charset="0"/>
                  </a:rPr>
                  <a:t>, et déterminons la valeur des interactions gravitationnelles et électriques qui existent entre les différentes particules de ce noyau.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force d'interaction gravitationnelle entre 2 protons, 2 neutrons ou 1 proton et 1 neutron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F</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G</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p</m:t>
                              </m:r>
                            </m:sub>
                          </m:s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p</m:t>
                              </m:r>
                            </m:sub>
                          </m:sSub>
                        </m:num>
                        <m:den>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r</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 6.67.</m:t>
                      </m:r>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8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11</m:t>
                          </m:r>
                        </m:sup>
                      </m:s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(1,67.</m:t>
                              </m:r>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8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27</m:t>
                                  </m:r>
                                </m:sup>
                              </m:s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m:t>
                              </m:r>
                            </m:sup>
                          </m:sSup>
                        </m:num>
                        <m:den>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(2,4.</m:t>
                              </m:r>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8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15</m:t>
                                  </m:r>
                                </m:sup>
                              </m:s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 3,23.</m:t>
                      </m:r>
                      <m:sSup>
                        <m:sSupPr>
                          <m:ctrlPr>
                            <a:rPr lang="fr-FR" sz="28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8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35</m:t>
                          </m:r>
                        </m:sup>
                      </m:sSup>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939DABEC-E838-42E9-7B7E-B5F171AFE03C}"/>
                  </a:ext>
                </a:extLst>
              </p:cNvPr>
              <p:cNvSpPr txBox="1">
                <a:spLocks noRot="1" noChangeAspect="1" noMove="1" noResize="1" noEditPoints="1" noAdjustHandles="1" noChangeArrowheads="1" noChangeShapeType="1" noTextEdit="1"/>
              </p:cNvSpPr>
              <p:nvPr/>
            </p:nvSpPr>
            <p:spPr>
              <a:xfrm>
                <a:off x="0" y="710417"/>
                <a:ext cx="12192000" cy="3796104"/>
              </a:xfrm>
              <a:prstGeom prst="rect">
                <a:avLst/>
              </a:prstGeom>
              <a:blipFill>
                <a:blip r:embed="rId2"/>
                <a:stretch>
                  <a:fillRect l="-750" r="-750"/>
                </a:stretch>
              </a:blipFill>
            </p:spPr>
            <p:txBody>
              <a:bodyPr/>
              <a:lstStyle/>
              <a:p>
                <a:r>
                  <a:rPr lang="fr-FR">
                    <a:noFill/>
                  </a:rPr>
                  <a:t> </a:t>
                </a:r>
              </a:p>
            </p:txBody>
          </p:sp>
        </mc:Fallback>
      </mc:AlternateContent>
      <p:grpSp>
        <p:nvGrpSpPr>
          <p:cNvPr id="6" name="Group 2">
            <a:extLst>
              <a:ext uri="{FF2B5EF4-FFF2-40B4-BE49-F238E27FC236}">
                <a16:creationId xmlns:a16="http://schemas.microsoft.com/office/drawing/2014/main" id="{7A892001-E842-1D48-6831-659846C73E02}"/>
              </a:ext>
            </a:extLst>
          </p:cNvPr>
          <p:cNvGrpSpPr>
            <a:grpSpLocks/>
          </p:cNvGrpSpPr>
          <p:nvPr/>
        </p:nvGrpSpPr>
        <p:grpSpPr bwMode="auto">
          <a:xfrm>
            <a:off x="4655850" y="4622160"/>
            <a:ext cx="2880299" cy="1982018"/>
            <a:chOff x="2789" y="12251"/>
            <a:chExt cx="1938" cy="1482"/>
          </a:xfrm>
        </p:grpSpPr>
        <p:sp>
          <p:nvSpPr>
            <p:cNvPr id="7" name="Oval 3">
              <a:extLst>
                <a:ext uri="{FF2B5EF4-FFF2-40B4-BE49-F238E27FC236}">
                  <a16:creationId xmlns:a16="http://schemas.microsoft.com/office/drawing/2014/main" id="{F6F7F28A-3E42-4BA8-3DEF-4BEABC459418}"/>
                </a:ext>
              </a:extLst>
            </p:cNvPr>
            <p:cNvSpPr>
              <a:spLocks noChangeArrowheads="1"/>
            </p:cNvSpPr>
            <p:nvPr/>
          </p:nvSpPr>
          <p:spPr bwMode="auto">
            <a:xfrm>
              <a:off x="2789" y="12251"/>
              <a:ext cx="912" cy="912"/>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Oval 4">
              <a:extLst>
                <a:ext uri="{FF2B5EF4-FFF2-40B4-BE49-F238E27FC236}">
                  <a16:creationId xmlns:a16="http://schemas.microsoft.com/office/drawing/2014/main" id="{C8163117-54E7-86A9-E256-E6C70C0834A8}"/>
                </a:ext>
              </a:extLst>
            </p:cNvPr>
            <p:cNvSpPr>
              <a:spLocks noChangeArrowheads="1"/>
            </p:cNvSpPr>
            <p:nvPr/>
          </p:nvSpPr>
          <p:spPr bwMode="auto">
            <a:xfrm>
              <a:off x="3815" y="12251"/>
              <a:ext cx="912" cy="912"/>
            </a:xfrm>
            <a:prstGeom prst="ellipse">
              <a:avLst/>
            </a:prstGeom>
            <a:gradFill rotWithShape="1">
              <a:gsLst>
                <a:gs pos="0">
                  <a:srgbClr val="0000FF"/>
                </a:gs>
                <a:gs pos="100000">
                  <a:srgbClr val="0000FF">
                    <a:gamma/>
                    <a:shade val="46275"/>
                    <a:invGamma/>
                  </a:srgbClr>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Line 5">
              <a:extLst>
                <a:ext uri="{FF2B5EF4-FFF2-40B4-BE49-F238E27FC236}">
                  <a16:creationId xmlns:a16="http://schemas.microsoft.com/office/drawing/2014/main" id="{42D63303-4AEB-1900-0551-717867EFD802}"/>
                </a:ext>
              </a:extLst>
            </p:cNvPr>
            <p:cNvSpPr>
              <a:spLocks noChangeShapeType="1"/>
            </p:cNvSpPr>
            <p:nvPr/>
          </p:nvSpPr>
          <p:spPr bwMode="auto">
            <a:xfrm>
              <a:off x="3245" y="13391"/>
              <a:ext cx="1026" cy="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6">
              <a:extLst>
                <a:ext uri="{FF2B5EF4-FFF2-40B4-BE49-F238E27FC236}">
                  <a16:creationId xmlns:a16="http://schemas.microsoft.com/office/drawing/2014/main" id="{0AC829B3-30A8-3E19-5488-0DC039F5EFAC}"/>
                </a:ext>
              </a:extLst>
            </p:cNvPr>
            <p:cNvSpPr>
              <a:spLocks noChangeShapeType="1"/>
            </p:cNvSpPr>
            <p:nvPr/>
          </p:nvSpPr>
          <p:spPr bwMode="auto">
            <a:xfrm>
              <a:off x="3245" y="12707"/>
              <a:ext cx="0" cy="68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Line 7">
              <a:extLst>
                <a:ext uri="{FF2B5EF4-FFF2-40B4-BE49-F238E27FC236}">
                  <a16:creationId xmlns:a16="http://schemas.microsoft.com/office/drawing/2014/main" id="{86B612E8-351A-5C0C-5F6F-B4F5AF834977}"/>
                </a:ext>
              </a:extLst>
            </p:cNvPr>
            <p:cNvSpPr>
              <a:spLocks noChangeShapeType="1"/>
            </p:cNvSpPr>
            <p:nvPr/>
          </p:nvSpPr>
          <p:spPr bwMode="auto">
            <a:xfrm>
              <a:off x="4271" y="12707"/>
              <a:ext cx="0" cy="68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13" name="Objet 12">
              <a:extLst>
                <a:ext uri="{FF2B5EF4-FFF2-40B4-BE49-F238E27FC236}">
                  <a16:creationId xmlns:a16="http://schemas.microsoft.com/office/drawing/2014/main" id="{14FC3FD8-15DE-D961-2BB0-46498361866B}"/>
                </a:ext>
              </a:extLst>
            </p:cNvPr>
            <p:cNvGraphicFramePr>
              <a:graphicFrameLocks noChangeAspect="1"/>
            </p:cNvGraphicFramePr>
            <p:nvPr>
              <p:extLst>
                <p:ext uri="{D42A27DB-BD31-4B8C-83A1-F6EECF244321}">
                  <p14:modId xmlns:p14="http://schemas.microsoft.com/office/powerpoint/2010/main" val="2779837538"/>
                </p:ext>
              </p:extLst>
            </p:nvPr>
          </p:nvGraphicFramePr>
          <p:xfrm>
            <a:off x="3135" y="13456"/>
            <a:ext cx="1307" cy="277"/>
          </p:xfrm>
          <a:graphic>
            <a:graphicData uri="http://schemas.openxmlformats.org/presentationml/2006/ole">
              <mc:AlternateContent xmlns:mc="http://schemas.openxmlformats.org/markup-compatibility/2006">
                <mc:Choice xmlns:v="urn:schemas-microsoft-com:vml" Requires="v">
                  <p:oleObj name="Document" r:id="rId3" imgW="828697" imgH="175600" progId="Word.Document.8">
                    <p:embed/>
                  </p:oleObj>
                </mc:Choice>
                <mc:Fallback>
                  <p:oleObj name="Document" r:id="rId3" imgW="828697" imgH="175600" progId="Word.Document.8">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 y="13456"/>
                          <a:ext cx="1307" cy="277"/>
                        </a:xfrm>
                        <a:prstGeom prst="rect">
                          <a:avLst/>
                        </a:prstGeom>
                        <a:solidFill>
                          <a:schemeClr val="tx1"/>
                        </a:solidFill>
                      </p:spPr>
                    </p:pic>
                  </p:oleObj>
                </mc:Fallback>
              </mc:AlternateContent>
            </a:graphicData>
          </a:graphic>
        </p:graphicFrame>
      </p:grpSp>
    </p:spTree>
    <p:extLst>
      <p:ext uri="{BB962C8B-B14F-4D97-AF65-F5344CB8AC3E}">
        <p14:creationId xmlns:p14="http://schemas.microsoft.com/office/powerpoint/2010/main" val="1407618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EC201395-48F2-BF68-B2DF-FF409324BD66}"/>
                  </a:ext>
                </a:extLst>
              </p:cNvPr>
              <p:cNvSpPr txBox="1"/>
              <p:nvPr/>
            </p:nvSpPr>
            <p:spPr>
              <a:xfrm>
                <a:off x="0" y="0"/>
                <a:ext cx="12192000" cy="675486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force d'interaction électrique entre 2 protons est: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F</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K</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q</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p</m:t>
                              </m:r>
                            </m:sub>
                          </m:s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q</m:t>
                              </m:r>
                            </m:e>
                            <m:sub>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p</m:t>
                              </m:r>
                            </m:sub>
                          </m:sSub>
                        </m:num>
                        <m:den>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r</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 9,0.</m:t>
                      </m:r>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9</m:t>
                          </m:r>
                        </m:sup>
                      </m:s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(1,6.</m:t>
                              </m:r>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8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19</m:t>
                                  </m:r>
                                </m:sup>
                              </m:s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m:t>
                              </m:r>
                            </m:sup>
                          </m:sSup>
                        </m:num>
                        <m:den>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(2,4.</m:t>
                              </m:r>
                              <m:sSup>
                                <m:sSupPr>
                                  <m:ctrlPr>
                                    <a:rPr lang="fr-FR" sz="28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8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15</m:t>
                                  </m:r>
                                </m:sup>
                              </m:s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8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 = 40 </m:t>
                      </m:r>
                      <m:r>
                        <m:rPr>
                          <m:nor/>
                        </m:rPr>
                        <a:rPr lang="fr-FR" sz="2800" b="1">
                          <a:effectLst/>
                          <a:latin typeface="Comic Sans MS" panose="030F0702030302020204" pitchFamily="66" charset="0"/>
                          <a:ea typeface="Times New Roman" panose="02020603050405020304" pitchFamily="18" charset="0"/>
                          <a:cs typeface="Times New Roman" panose="02020603050405020304" pitchFamily="18" charset="0"/>
                        </a:rPr>
                        <m:t>N</m:t>
                      </m:r>
                    </m:oMath>
                  </m:oMathPara>
                </a14:m>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force de répulsion électrique est très supérieure à la force d'attraction gravitationnelle. La cohésion des noyaux ne peut être due aux deux forces précédentes (les noyaux se disloqueraient).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La cohésion des noyaux est donc due à l'interaction forte.</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L'interaction forte est une interaction attractive importante qui s'exerce sur les nucléons. Elle assure la cohésion des noyaux.</a:t>
                </a:r>
                <a:endParaRPr lang="fr-FR" sz="24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i="1" dirty="0">
                    <a:effectLst/>
                    <a:latin typeface="Comic Sans MS" panose="030F0702030302020204" pitchFamily="66" charset="0"/>
                    <a:ea typeface="Calibri" panose="020F0502020204030204" pitchFamily="34" charset="0"/>
                    <a:cs typeface="Times New Roman" panose="02020603050405020304" pitchFamily="18" charset="0"/>
                  </a:rPr>
                  <a:t>Remarque:</a:t>
                </a:r>
                <a:r>
                  <a:rPr lang="fr-FR" sz="2400" i="1" dirty="0">
                    <a:effectLst/>
                    <a:latin typeface="Comic Sans MS" panose="030F0702030302020204" pitchFamily="66" charset="0"/>
                    <a:ea typeface="Calibri" panose="020F0502020204030204" pitchFamily="34" charset="0"/>
                    <a:cs typeface="Times New Roman" panose="02020603050405020304" pitchFamily="18" charset="0"/>
                  </a:rPr>
                  <a:t> Contrairement à l'interaction gravitationnelle et à l'interaction électrique, l'interaction forte augmente avec la distance. Cependant, c'est une action à courte portée.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EC201395-48F2-BF68-B2DF-FF409324BD66}"/>
                  </a:ext>
                </a:extLst>
              </p:cNvPr>
              <p:cNvSpPr txBox="1">
                <a:spLocks noRot="1" noChangeAspect="1" noMove="1" noResize="1" noEditPoints="1" noAdjustHandles="1" noChangeArrowheads="1" noChangeShapeType="1" noTextEdit="1"/>
              </p:cNvSpPr>
              <p:nvPr/>
            </p:nvSpPr>
            <p:spPr>
              <a:xfrm>
                <a:off x="0" y="0"/>
                <a:ext cx="12192000" cy="6754862"/>
              </a:xfrm>
              <a:prstGeom prst="rect">
                <a:avLst/>
              </a:prstGeom>
              <a:blipFill>
                <a:blip r:embed="rId2"/>
                <a:stretch>
                  <a:fillRect l="-750" t="-632" r="-750" b="-1083"/>
                </a:stretch>
              </a:blipFill>
            </p:spPr>
            <p:txBody>
              <a:bodyPr/>
              <a:lstStyle/>
              <a:p>
                <a:r>
                  <a:rPr lang="fr-FR">
                    <a:noFill/>
                  </a:rPr>
                  <a:t> </a:t>
                </a:r>
              </a:p>
            </p:txBody>
          </p:sp>
        </mc:Fallback>
      </mc:AlternateContent>
    </p:spTree>
    <p:extLst>
      <p:ext uri="{BB962C8B-B14F-4D97-AF65-F5344CB8AC3E}">
        <p14:creationId xmlns:p14="http://schemas.microsoft.com/office/powerpoint/2010/main" val="389765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4E7CBBF0-2DE6-8647-A9A4-526CC9FEC32B}"/>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Cohésion de la matière à l'échelle de l'atome</a:t>
            </a:r>
            <a:endParaRPr lang="fr-FR" sz="32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18C9109F-30AC-C480-E86C-A08B21533530}"/>
                  </a:ext>
                </a:extLst>
              </p:cNvPr>
              <p:cNvSpPr txBox="1"/>
              <p:nvPr/>
            </p:nvSpPr>
            <p:spPr>
              <a:xfrm>
                <a:off x="0" y="3387945"/>
                <a:ext cx="12192000" cy="3264740"/>
              </a:xfrm>
              <a:prstGeom prst="rect">
                <a:avLst/>
              </a:prstGeom>
              <a:noFill/>
            </p:spPr>
            <p:txBody>
              <a:bodyPr wrap="square">
                <a:spAutoFit/>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r>
                        <m:rPr>
                          <m:nor/>
                        </m:rPr>
                        <a:rPr lang="fr-FR" sz="2400" b="1" i="0" baseline="-25000" smtClean="0">
                          <a:effectLst/>
                          <a:latin typeface="Comic Sans MS" panose="030F0702030302020204" pitchFamily="66" charset="0"/>
                          <a:ea typeface="Calibri" panose="020F0502020204030204" pitchFamily="34" charset="0"/>
                          <a:cs typeface="Times New Roman" panose="02020603050405020304" pitchFamily="18" charset="0"/>
                        </a:rPr>
                        <m:t>G</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G</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e</m:t>
                              </m:r>
                            </m:sub>
                          </m:sSub>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r</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6.67.</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11</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1,67.</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27</m:t>
                              </m:r>
                            </m:sup>
                          </m:sSup>
                          <m:r>
                            <m:rPr>
                              <m:nor/>
                            </m:rPr>
                            <a:rPr lang="fr-FR" sz="2400" b="1">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ambria Math" panose="02040503050406030204" pitchFamily="18"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9,11.</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31</m:t>
                              </m:r>
                            </m:sup>
                          </m:sSup>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(53.</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12</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3,61.</m:t>
                      </m:r>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47</m:t>
                          </m:r>
                        </m:sup>
                      </m:sSup>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F</m:t>
                      </m:r>
                      <m:r>
                        <m:rPr>
                          <m:nor/>
                        </m:rPr>
                        <a:rPr lang="fr-FR" sz="2400" b="1" i="0" baseline="-25000" smtClean="0">
                          <a:effectLst/>
                          <a:latin typeface="Comic Sans MS" panose="030F0702030302020204" pitchFamily="66" charset="0"/>
                          <a:ea typeface="Calibri" panose="020F0502020204030204" pitchFamily="34" charset="0"/>
                          <a:cs typeface="Times New Roman" panose="02020603050405020304" pitchFamily="18" charset="0"/>
                        </a:rPr>
                        <m:t>E</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K</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q</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p</m:t>
                              </m:r>
                            </m:sub>
                          </m:s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sSub>
                            <m:sSub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b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q</m:t>
                              </m:r>
                            </m:e>
                            <m:sub>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e</m:t>
                              </m:r>
                            </m:sub>
                          </m:sSub>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r</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 </m:t>
                      </m:r>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9,0.</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9</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 </m:t>
                      </m:r>
                      <m:f>
                        <m:f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(1,6.</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19</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num>
                        <m:den>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(53.</m:t>
                              </m:r>
                              <m:sSup>
                                <m:sSupPr>
                                  <m:ctrlPr>
                                    <a:rPr lang="fr-FR" sz="2400" b="1" i="1">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10</m:t>
                                  </m:r>
                                </m:e>
                                <m:sup>
                                  <m:r>
                                    <m:rPr>
                                      <m:nor/>
                                    </m:rPr>
                                    <a:rPr lang="fr-FR" sz="2400" b="1" i="1">
                                      <a:effectLst/>
                                      <a:latin typeface="Comic Sans MS" panose="030F0702030302020204" pitchFamily="66" charset="0"/>
                                      <a:ea typeface="Calibri" panose="020F0502020204030204" pitchFamily="34" charset="0"/>
                                      <a:cs typeface="Times New Roman" panose="02020603050405020304" pitchFamily="18" charset="0"/>
                                    </a:rPr>
                                    <m:t>−</m:t>
                                  </m:r>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12</m:t>
                                  </m:r>
                                </m:sup>
                              </m:s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m:t>
                              </m:r>
                            </m:e>
                            <m:sup>
                              <m:r>
                                <m:rPr>
                                  <m:nor/>
                                </m:rPr>
                                <a:rPr lang="fr-FR" sz="2400" b="1">
                                  <a:effectLst/>
                                  <a:latin typeface="Comic Sans MS" panose="030F0702030302020204" pitchFamily="66" charset="0"/>
                                  <a:ea typeface="Calibri" panose="020F0502020204030204" pitchFamily="34" charset="0"/>
                                  <a:cs typeface="Times New Roman" panose="02020603050405020304" pitchFamily="18" charset="0"/>
                                </a:rPr>
                                <m:t>2</m:t>
                              </m:r>
                            </m:sup>
                          </m:sSup>
                        </m:den>
                      </m:f>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 </m:t>
                      </m:r>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8,20.</m:t>
                      </m:r>
                      <m:sSup>
                        <m:sSupPr>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10</m:t>
                          </m:r>
                        </m:e>
                        <m:sup>
                          <m:r>
                            <m:rPr>
                              <m:nor/>
                            </m:rPr>
                            <a:rPr lang="fr-FR" sz="2400" b="1" i="1">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8</m:t>
                          </m:r>
                        </m:sup>
                      </m:sSup>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 </m:t>
                      </m:r>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N</m:t>
                      </m:r>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L'interaction électrique assure la cohésion de la matière à l'échelle atomique.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18C9109F-30AC-C480-E86C-A08B21533530}"/>
                  </a:ext>
                </a:extLst>
              </p:cNvPr>
              <p:cNvSpPr txBox="1">
                <a:spLocks noRot="1" noChangeAspect="1" noMove="1" noResize="1" noEditPoints="1" noAdjustHandles="1" noChangeArrowheads="1" noChangeShapeType="1" noTextEdit="1"/>
              </p:cNvSpPr>
              <p:nvPr/>
            </p:nvSpPr>
            <p:spPr>
              <a:xfrm>
                <a:off x="0" y="3387945"/>
                <a:ext cx="12192000" cy="3264740"/>
              </a:xfrm>
              <a:prstGeom prst="rect">
                <a:avLst/>
              </a:prstGeom>
              <a:blipFill>
                <a:blip r:embed="rId2"/>
                <a:stretch>
                  <a:fillRect l="-750" b="-3364"/>
                </a:stretch>
              </a:blipFill>
            </p:spPr>
            <p:txBody>
              <a:bodyPr/>
              <a:lstStyle/>
              <a:p>
                <a:r>
                  <a:rPr lang="fr-FR">
                    <a:noFill/>
                  </a:rPr>
                  <a:t> </a:t>
                </a:r>
              </a:p>
            </p:txBody>
          </p:sp>
        </mc:Fallback>
      </mc:AlternateContent>
      <p:sp>
        <p:nvSpPr>
          <p:cNvPr id="17" name="ZoneTexte 16">
            <a:extLst>
              <a:ext uri="{FF2B5EF4-FFF2-40B4-BE49-F238E27FC236}">
                <a16:creationId xmlns:a16="http://schemas.microsoft.com/office/drawing/2014/main" id="{527CA9A7-E963-65A8-2119-9EBF8E956F67}"/>
              </a:ext>
            </a:extLst>
          </p:cNvPr>
          <p:cNvSpPr txBox="1"/>
          <p:nvPr/>
        </p:nvSpPr>
        <p:spPr>
          <a:xfrm>
            <a:off x="9834" y="1007562"/>
            <a:ext cx="6558112" cy="185986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Considérons un atome d'hydrogène. </a:t>
            </a:r>
          </a:p>
          <a:p>
            <a:pPr algn="just">
              <a:lnSpc>
                <a:spcPct val="107000"/>
              </a:lnSpc>
              <a:spcAft>
                <a:spcPts val="800"/>
              </a:spcAft>
            </a:pP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forces d'interactions gravitationnelle  et électrique sont respectivement: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e 20">
            <a:extLst>
              <a:ext uri="{FF2B5EF4-FFF2-40B4-BE49-F238E27FC236}">
                <a16:creationId xmlns:a16="http://schemas.microsoft.com/office/drawing/2014/main" id="{12148A99-A9E2-D2E4-60B2-08B82AD9C1BE}"/>
              </a:ext>
            </a:extLst>
          </p:cNvPr>
          <p:cNvGrpSpPr/>
          <p:nvPr/>
        </p:nvGrpSpPr>
        <p:grpSpPr>
          <a:xfrm>
            <a:off x="7112849" y="802887"/>
            <a:ext cx="4671955" cy="2324800"/>
            <a:chOff x="7112849" y="802887"/>
            <a:chExt cx="4671955" cy="2324800"/>
          </a:xfrm>
        </p:grpSpPr>
        <p:grpSp>
          <p:nvGrpSpPr>
            <p:cNvPr id="8" name="Group 4">
              <a:extLst>
                <a:ext uri="{FF2B5EF4-FFF2-40B4-BE49-F238E27FC236}">
                  <a16:creationId xmlns:a16="http://schemas.microsoft.com/office/drawing/2014/main" id="{DD2B1738-FD24-F5F4-1736-867E630A65AB}"/>
                </a:ext>
              </a:extLst>
            </p:cNvPr>
            <p:cNvGrpSpPr>
              <a:grpSpLocks/>
            </p:cNvGrpSpPr>
            <p:nvPr/>
          </p:nvGrpSpPr>
          <p:grpSpPr bwMode="auto">
            <a:xfrm>
              <a:off x="7112849" y="820154"/>
              <a:ext cx="4671955" cy="2282655"/>
              <a:chOff x="4613" y="2333"/>
              <a:chExt cx="2565" cy="1254"/>
            </a:xfrm>
          </p:grpSpPr>
          <p:sp>
            <p:nvSpPr>
              <p:cNvPr id="9" name="Oval 5">
                <a:extLst>
                  <a:ext uri="{FF2B5EF4-FFF2-40B4-BE49-F238E27FC236}">
                    <a16:creationId xmlns:a16="http://schemas.microsoft.com/office/drawing/2014/main" id="{7FFCCFDA-D5E8-F306-D078-1CD5E9706936}"/>
                  </a:ext>
                </a:extLst>
              </p:cNvPr>
              <p:cNvSpPr>
                <a:spLocks noChangeArrowheads="1"/>
              </p:cNvSpPr>
              <p:nvPr/>
            </p:nvSpPr>
            <p:spPr bwMode="auto">
              <a:xfrm>
                <a:off x="4613" y="2333"/>
                <a:ext cx="912" cy="912"/>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Oval 6">
                <a:extLst>
                  <a:ext uri="{FF2B5EF4-FFF2-40B4-BE49-F238E27FC236}">
                    <a16:creationId xmlns:a16="http://schemas.microsoft.com/office/drawing/2014/main" id="{A1602851-9DCE-85E5-78CB-273A74DFC499}"/>
                  </a:ext>
                </a:extLst>
              </p:cNvPr>
              <p:cNvSpPr>
                <a:spLocks noChangeArrowheads="1"/>
              </p:cNvSpPr>
              <p:nvPr/>
            </p:nvSpPr>
            <p:spPr bwMode="auto">
              <a:xfrm>
                <a:off x="6950" y="2675"/>
                <a:ext cx="228" cy="228"/>
              </a:xfrm>
              <a:prstGeom prst="ellipse">
                <a:avLst/>
              </a:prstGeom>
              <a:gradFill rotWithShape="1">
                <a:gsLst>
                  <a:gs pos="0">
                    <a:srgbClr val="008000"/>
                  </a:gs>
                  <a:gs pos="100000">
                    <a:srgbClr val="008000">
                      <a:gamma/>
                      <a:shade val="46275"/>
                      <a:invGamma/>
                    </a:srgbClr>
                  </a:gs>
                </a:gsLst>
                <a:path path="shape">
                  <a:fillToRect l="50000" t="50000" r="50000" b="50000"/>
                </a:path>
              </a:gra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 name="Line 9">
                <a:extLst>
                  <a:ext uri="{FF2B5EF4-FFF2-40B4-BE49-F238E27FC236}">
                    <a16:creationId xmlns:a16="http://schemas.microsoft.com/office/drawing/2014/main" id="{B8CF299E-887A-701F-68C3-DDBD3BD37B40}"/>
                  </a:ext>
                </a:extLst>
              </p:cNvPr>
              <p:cNvSpPr>
                <a:spLocks noChangeShapeType="1"/>
              </p:cNvSpPr>
              <p:nvPr/>
            </p:nvSpPr>
            <p:spPr bwMode="auto">
              <a:xfrm>
                <a:off x="5069" y="2789"/>
                <a:ext cx="0" cy="79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Line 10">
                <a:extLst>
                  <a:ext uri="{FF2B5EF4-FFF2-40B4-BE49-F238E27FC236}">
                    <a16:creationId xmlns:a16="http://schemas.microsoft.com/office/drawing/2014/main" id="{CA93E2AE-306C-9A17-9FE6-2B2B57DF6FBA}"/>
                  </a:ext>
                </a:extLst>
              </p:cNvPr>
              <p:cNvSpPr>
                <a:spLocks noChangeShapeType="1"/>
              </p:cNvSpPr>
              <p:nvPr/>
            </p:nvSpPr>
            <p:spPr bwMode="auto">
              <a:xfrm>
                <a:off x="7064" y="2789"/>
                <a:ext cx="0" cy="79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Line 11">
                <a:extLst>
                  <a:ext uri="{FF2B5EF4-FFF2-40B4-BE49-F238E27FC236}">
                    <a16:creationId xmlns:a16="http://schemas.microsoft.com/office/drawing/2014/main" id="{7F064A92-7CF8-0F3F-8570-946AB5847C53}"/>
                  </a:ext>
                </a:extLst>
              </p:cNvPr>
              <p:cNvSpPr>
                <a:spLocks noChangeShapeType="1"/>
              </p:cNvSpPr>
              <p:nvPr/>
            </p:nvSpPr>
            <p:spPr bwMode="auto">
              <a:xfrm>
                <a:off x="5069" y="3587"/>
                <a:ext cx="1995" cy="0"/>
              </a:xfrm>
              <a:prstGeom prst="line">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8" name="ZoneTexte 17">
              <a:extLst>
                <a:ext uri="{FF2B5EF4-FFF2-40B4-BE49-F238E27FC236}">
                  <a16:creationId xmlns:a16="http://schemas.microsoft.com/office/drawing/2014/main" id="{A0E55048-B9DA-6A2A-E90E-E4C2DCBC1A57}"/>
                </a:ext>
              </a:extLst>
            </p:cNvPr>
            <p:cNvSpPr txBox="1"/>
            <p:nvPr/>
          </p:nvSpPr>
          <p:spPr>
            <a:xfrm>
              <a:off x="8637867" y="802887"/>
              <a:ext cx="1122423" cy="830997"/>
            </a:xfrm>
            <a:prstGeom prst="rect">
              <a:avLst/>
            </a:prstGeom>
            <a:noFill/>
          </p:spPr>
          <p:txBody>
            <a:bodyPr wrap="none" rtlCol="0">
              <a:spAutoFit/>
            </a:bodyPr>
            <a:lstStyle/>
            <a:p>
              <a:pPr algn="ctr"/>
              <a:r>
                <a:rPr lang="fr-FR" sz="2400" dirty="0">
                  <a:latin typeface="Comic Sans MS" panose="030F0702030302020204" pitchFamily="66" charset="0"/>
                </a:rPr>
                <a:t>Proton</a:t>
              </a:r>
            </a:p>
            <a:p>
              <a:pPr algn="ctr"/>
              <a:r>
                <a:rPr lang="fr-FR" sz="2400" dirty="0">
                  <a:latin typeface="Comic Sans MS" panose="030F0702030302020204" pitchFamily="66" charset="0"/>
                </a:rPr>
                <a:t>q = +e</a:t>
              </a:r>
            </a:p>
          </p:txBody>
        </p:sp>
        <p:sp>
          <p:nvSpPr>
            <p:cNvPr id="19" name="ZoneTexte 18">
              <a:extLst>
                <a:ext uri="{FF2B5EF4-FFF2-40B4-BE49-F238E27FC236}">
                  <a16:creationId xmlns:a16="http://schemas.microsoft.com/office/drawing/2014/main" id="{5221473C-D274-12DF-EBE7-9F81E698500F}"/>
                </a:ext>
              </a:extLst>
            </p:cNvPr>
            <p:cNvSpPr txBox="1"/>
            <p:nvPr/>
          </p:nvSpPr>
          <p:spPr>
            <a:xfrm>
              <a:off x="9964967" y="1419377"/>
              <a:ext cx="1404552" cy="830997"/>
            </a:xfrm>
            <a:prstGeom prst="rect">
              <a:avLst/>
            </a:prstGeom>
            <a:noFill/>
          </p:spPr>
          <p:txBody>
            <a:bodyPr wrap="none" rtlCol="0">
              <a:spAutoFit/>
            </a:bodyPr>
            <a:lstStyle/>
            <a:p>
              <a:pPr algn="ctr"/>
              <a:r>
                <a:rPr lang="fr-FR" sz="2400" dirty="0">
                  <a:latin typeface="Comic Sans MS" panose="030F0702030302020204" pitchFamily="66" charset="0"/>
                </a:rPr>
                <a:t>Electron</a:t>
              </a:r>
            </a:p>
            <a:p>
              <a:pPr algn="ctr"/>
              <a:r>
                <a:rPr lang="fr-FR" sz="2400" dirty="0">
                  <a:latin typeface="Comic Sans MS" panose="030F0702030302020204" pitchFamily="66" charset="0"/>
                </a:rPr>
                <a:t>q = -e</a:t>
              </a:r>
            </a:p>
          </p:txBody>
        </p:sp>
        <p:sp>
          <p:nvSpPr>
            <p:cNvPr id="20" name="ZoneTexte 19">
              <a:extLst>
                <a:ext uri="{FF2B5EF4-FFF2-40B4-BE49-F238E27FC236}">
                  <a16:creationId xmlns:a16="http://schemas.microsoft.com/office/drawing/2014/main" id="{EAA3277D-A8F5-4736-955F-442330BE92CC}"/>
                </a:ext>
              </a:extLst>
            </p:cNvPr>
            <p:cNvSpPr txBox="1"/>
            <p:nvPr/>
          </p:nvSpPr>
          <p:spPr>
            <a:xfrm>
              <a:off x="9089995" y="2666022"/>
              <a:ext cx="1588897" cy="461665"/>
            </a:xfrm>
            <a:prstGeom prst="rect">
              <a:avLst/>
            </a:prstGeom>
            <a:noFill/>
          </p:spPr>
          <p:txBody>
            <a:bodyPr wrap="none" rtlCol="0">
              <a:spAutoFit/>
            </a:bodyPr>
            <a:lstStyle/>
            <a:p>
              <a:r>
                <a:rPr lang="fr-FR" sz="2400" dirty="0">
                  <a:latin typeface="Comic Sans MS" panose="030F0702030302020204" pitchFamily="66" charset="0"/>
                </a:rPr>
                <a:t>R = 53 pm</a:t>
              </a:r>
            </a:p>
          </p:txBody>
        </p:sp>
      </p:grpSp>
    </p:spTree>
    <p:extLst>
      <p:ext uri="{BB962C8B-B14F-4D97-AF65-F5344CB8AC3E}">
        <p14:creationId xmlns:p14="http://schemas.microsoft.com/office/powerpoint/2010/main" val="129824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31C7C365-E254-F961-CBC4-25B4B9457374}"/>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Cohésion de la matière à l'échelle moléculaire</a:t>
            </a:r>
            <a:endParaRPr lang="fr-FR" sz="3200" dirty="0"/>
          </a:p>
        </p:txBody>
      </p:sp>
      <p:sp>
        <p:nvSpPr>
          <p:cNvPr id="5" name="ZoneTexte 4">
            <a:extLst>
              <a:ext uri="{FF2B5EF4-FFF2-40B4-BE49-F238E27FC236}">
                <a16:creationId xmlns:a16="http://schemas.microsoft.com/office/drawing/2014/main" id="{3031C1D1-6A78-82F8-B647-27465389A2F9}"/>
              </a:ext>
            </a:extLst>
          </p:cNvPr>
          <p:cNvSpPr txBox="1"/>
          <p:nvPr/>
        </p:nvSpPr>
        <p:spPr>
          <a:xfrm>
            <a:off x="0" y="890501"/>
            <a:ext cx="12192000" cy="285539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Un calcul identique au niveau de la molécule donne le même résultat.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Les propriétés des solides, des liquides et des gaz en découlent.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La cohésion de la matière à l'échelle moléculaire est assurée par l'interaction électrique.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218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6979830A-FF7D-CF98-0C1A-B0B48AB21F37}"/>
              </a:ext>
            </a:extLst>
          </p:cNvPr>
          <p:cNvSpPr txBox="1"/>
          <p:nvPr/>
        </p:nvSpPr>
        <p:spPr>
          <a:xfrm>
            <a:off x="0" y="0"/>
            <a:ext cx="12192000" cy="584775"/>
          </a:xfrm>
          <a:prstGeom prst="rect">
            <a:avLst/>
          </a:prstGeom>
          <a:noFill/>
        </p:spPr>
        <p:txBody>
          <a:bodyPr wrap="square">
            <a:spAutoFit/>
          </a:bodyPr>
          <a:lstStyle/>
          <a:p>
            <a:pPr algn="ctr"/>
            <a:r>
              <a:rPr lang="fr-FR" sz="3200" b="1" dirty="0">
                <a:effectLst/>
                <a:latin typeface="Comic Sans MS" panose="030F0702030302020204" pitchFamily="66" charset="0"/>
                <a:ea typeface="Calibri" panose="020F0502020204030204" pitchFamily="34" charset="0"/>
                <a:cs typeface="Arial" panose="020B0604020202020204" pitchFamily="34" charset="0"/>
              </a:rPr>
              <a:t>Cohésion de la matière à l'échelle astronomique</a:t>
            </a:r>
            <a:endParaRPr lang="fr-FR" sz="3200" dirty="0"/>
          </a:p>
        </p:txBody>
      </p:sp>
      <p:sp>
        <p:nvSpPr>
          <p:cNvPr id="5" name="ZoneTexte 4">
            <a:extLst>
              <a:ext uri="{FF2B5EF4-FFF2-40B4-BE49-F238E27FC236}">
                <a16:creationId xmlns:a16="http://schemas.microsoft.com/office/drawing/2014/main" id="{2AF1AD30-C372-3406-C858-069911D87B2D}"/>
              </a:ext>
            </a:extLst>
          </p:cNvPr>
          <p:cNvSpPr txBox="1"/>
          <p:nvPr/>
        </p:nvSpPr>
        <p:spPr>
          <a:xfrm>
            <a:off x="0" y="969159"/>
            <a:ext cx="12192000" cy="325057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A l'échelle de l'Univers, la matière est électriquement neutre.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dirty="0">
                <a:effectLst/>
                <a:latin typeface="Comic Sans MS" panose="030F0702030302020204" pitchFamily="66" charset="0"/>
                <a:ea typeface="Calibri" panose="020F0502020204030204" pitchFamily="34" charset="0"/>
                <a:cs typeface="Times New Roman" panose="02020603050405020304" pitchFamily="18" charset="0"/>
              </a:rPr>
              <a:t>L'interaction gravitationnelle assure la cohésion de la matière à l'échelle de l'Univers.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Elle est responsable du mouvement des astres, de la formation des étoiles, des planètes et des galaxies.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4583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3D4D1AB-257F-99DD-D16D-9E22189AD56D}"/>
              </a:ext>
            </a:extLst>
          </p:cNvPr>
          <p:cNvSpPr txBox="1"/>
          <p:nvPr/>
        </p:nvSpPr>
        <p:spPr>
          <a:xfrm>
            <a:off x="0" y="0"/>
            <a:ext cx="12192000" cy="594778"/>
          </a:xfrm>
          <a:prstGeom prst="rect">
            <a:avLst/>
          </a:prstGeom>
          <a:noFill/>
        </p:spPr>
        <p:txBody>
          <a:bodyPr wrap="square">
            <a:spAutoFit/>
          </a:bodyPr>
          <a:lstStyle/>
          <a:p>
            <a:pPr algn="ctr">
              <a:lnSpc>
                <a:spcPct val="107000"/>
              </a:lnSpc>
              <a:spcAft>
                <a:spcPts val="800"/>
              </a:spcAft>
            </a:pPr>
            <a:r>
              <a:rPr lang="fr-FR" sz="3200" b="1" dirty="0">
                <a:effectLst/>
                <a:latin typeface="Comic Sans MS" panose="030F0702030302020204" pitchFamily="66" charset="0"/>
                <a:ea typeface="Calibri" panose="020F0502020204030204" pitchFamily="34" charset="0"/>
                <a:cs typeface="Arial" panose="020B0604020202020204" pitchFamily="34" charset="0"/>
              </a:rPr>
              <a:t>La physique des particules</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314" name="Picture 2">
            <a:extLst>
              <a:ext uri="{FF2B5EF4-FFF2-40B4-BE49-F238E27FC236}">
                <a16:creationId xmlns:a16="http://schemas.microsoft.com/office/drawing/2014/main" id="{D2888094-1C92-FA04-DFCF-2C21A680E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32" y="607155"/>
            <a:ext cx="8819535" cy="625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27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pic>
        <p:nvPicPr>
          <p:cNvPr id="12290" name="Picture 2">
            <a:extLst>
              <a:ext uri="{FF2B5EF4-FFF2-40B4-BE49-F238E27FC236}">
                <a16:creationId xmlns:a16="http://schemas.microsoft.com/office/drawing/2014/main" id="{78CB3CDB-5735-2515-144A-C735CF4FF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62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re 21">
            <a:extLst>
              <a:ext uri="{FF2B5EF4-FFF2-40B4-BE49-F238E27FC236}">
                <a16:creationId xmlns:a16="http://schemas.microsoft.com/office/drawing/2014/main" id="{F8FAEED9-1ECD-45F9-87A0-9394BAEABB79}"/>
              </a:ext>
            </a:extLst>
          </p:cNvPr>
          <p:cNvSpPr>
            <a:spLocks noGrp="1"/>
          </p:cNvSpPr>
          <p:nvPr>
            <p:ph type="ctrTitle"/>
          </p:nvPr>
        </p:nvSpPr>
        <p:spPr>
          <a:xfrm>
            <a:off x="550863" y="914400"/>
            <a:ext cx="5437187" cy="2057400"/>
          </a:xfrm>
        </p:spPr>
        <p:txBody>
          <a:bodyPr rtlCol="0"/>
          <a:lstStyle/>
          <a:p>
            <a:pPr algn="ctr" rtl="0"/>
            <a:r>
              <a:rPr lang="fr-FR" dirty="0">
                <a:latin typeface="Comic Sans MS" panose="030F0702030302020204" pitchFamily="66" charset="0"/>
              </a:rPr>
              <a:t>INTERACTIONS</a:t>
            </a:r>
            <a:br>
              <a:rPr lang="fr-FR" dirty="0">
                <a:latin typeface="Comic Sans MS" panose="030F0702030302020204" pitchFamily="66" charset="0"/>
              </a:rPr>
            </a:br>
            <a:r>
              <a:rPr lang="fr-FR" dirty="0">
                <a:latin typeface="Comic Sans MS" panose="030F0702030302020204" pitchFamily="66" charset="0"/>
              </a:rPr>
              <a:t>FORCES ET CHAMPS</a:t>
            </a:r>
          </a:p>
        </p:txBody>
      </p:sp>
      <p:sp>
        <p:nvSpPr>
          <p:cNvPr id="23" name="Sous-titre 22">
            <a:extLst>
              <a:ext uri="{FF2B5EF4-FFF2-40B4-BE49-F238E27FC236}">
                <a16:creationId xmlns:a16="http://schemas.microsoft.com/office/drawing/2014/main" id="{8E5E4638-9BCB-4C2E-914F-CC868E2020D5}"/>
              </a:ext>
            </a:extLst>
          </p:cNvPr>
          <p:cNvSpPr>
            <a:spLocks noGrp="1"/>
          </p:cNvSpPr>
          <p:nvPr>
            <p:ph type="subTitle" idx="1"/>
          </p:nvPr>
        </p:nvSpPr>
        <p:spPr>
          <a:xfrm>
            <a:off x="550863" y="4285638"/>
            <a:ext cx="5437187" cy="1167084"/>
          </a:xfrm>
        </p:spPr>
        <p:txBody>
          <a:bodyPr rtlCol="0"/>
          <a:lstStyle/>
          <a:p>
            <a:pPr algn="ctr" rtl="0"/>
            <a:r>
              <a:rPr lang="fr-FR" dirty="0">
                <a:latin typeface="Comic Sans MS" panose="030F0702030302020204" pitchFamily="66" charset="0"/>
              </a:rPr>
              <a:t>Prof-TC</a:t>
            </a:r>
          </a:p>
          <a:p>
            <a:pPr algn="ctr" rtl="0"/>
            <a:r>
              <a:rPr lang="fr-FR" dirty="0">
                <a:latin typeface="Comic Sans MS" panose="030F0702030302020204" pitchFamily="66" charset="0"/>
              </a:rPr>
              <a:t>www.prof-tc.fr</a:t>
            </a:r>
          </a:p>
        </p:txBody>
      </p:sp>
      <p:pic>
        <p:nvPicPr>
          <p:cNvPr id="27" name="Espace réservé d’image 26" descr="Arrière-plan numérique Point de données">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val="0"/>
              </a:ext>
            </a:extLst>
          </a:blip>
          <a:srcRect/>
          <a:stretch/>
        </p:blipFill>
        <p:spPr>
          <a:xfrm>
            <a:off x="6556248" y="548640"/>
            <a:ext cx="5084064" cy="2880360"/>
          </a:xfrm>
        </p:spPr>
      </p:pic>
      <p:pic>
        <p:nvPicPr>
          <p:cNvPr id="33" name="Espace réservé d’image 32" descr="Arrière-plan numérique Point de données">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val="0"/>
              </a:ext>
            </a:extLst>
          </a:blip>
          <a:srcRect/>
          <a:stretch/>
        </p:blipFill>
        <p:spPr>
          <a:xfrm>
            <a:off x="6556248" y="3429000"/>
            <a:ext cx="5084064" cy="2880360"/>
          </a:xfrm>
        </p:spPr>
      </p:pic>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graphicFrame>
            <p:nvGraphicFramePr>
              <p:cNvPr id="2" name="Tableau 1">
                <a:extLst>
                  <a:ext uri="{FF2B5EF4-FFF2-40B4-BE49-F238E27FC236}">
                    <a16:creationId xmlns:a16="http://schemas.microsoft.com/office/drawing/2014/main" id="{0902CD49-78E1-B027-CAB1-99DC1FD22FDB}"/>
                  </a:ext>
                </a:extLst>
              </p:cNvPr>
              <p:cNvGraphicFramePr>
                <a:graphicFrameLocks noGrp="1"/>
              </p:cNvGraphicFramePr>
              <p:nvPr>
                <p:extLst>
                  <p:ext uri="{D42A27DB-BD31-4B8C-83A1-F6EECF244321}">
                    <p14:modId xmlns:p14="http://schemas.microsoft.com/office/powerpoint/2010/main" val="2267023539"/>
                  </p:ext>
                </p:extLst>
              </p:nvPr>
            </p:nvGraphicFramePr>
            <p:xfrm>
              <a:off x="1574292" y="846568"/>
              <a:ext cx="9043416" cy="1779207"/>
            </p:xfrm>
            <a:graphic>
              <a:graphicData uri="http://schemas.openxmlformats.org/drawingml/2006/table">
                <a:tbl>
                  <a:tblPr firstRow="1" firstCol="1" lastRow="1" lastCol="1" bandRow="1" bandCol="1">
                    <a:tableStyleId>{5C22544A-7EE6-4342-B048-85BDC9FD1C3A}</a:tableStyleId>
                  </a:tblPr>
                  <a:tblGrid>
                    <a:gridCol w="1921807">
                      <a:extLst>
                        <a:ext uri="{9D8B030D-6E8A-4147-A177-3AD203B41FA5}">
                          <a16:colId xmlns:a16="http://schemas.microsoft.com/office/drawing/2014/main" val="1533184375"/>
                        </a:ext>
                      </a:extLst>
                    </a:gridCol>
                    <a:gridCol w="7121609">
                      <a:extLst>
                        <a:ext uri="{9D8B030D-6E8A-4147-A177-3AD203B41FA5}">
                          <a16:colId xmlns:a16="http://schemas.microsoft.com/office/drawing/2014/main" val="4132486252"/>
                        </a:ext>
                      </a:extLst>
                    </a:gridCol>
                  </a:tblGrid>
                  <a:tr h="0">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i="1">
                                        <a:effectLst/>
                                        <a:latin typeface="Cambria Math" panose="02040503050406030204" pitchFamily="18" charset="0"/>
                                      </a:rPr>
                                    </m:ctrlPr>
                                  </m:accPr>
                                  <m:e>
                                    <m:r>
                                      <m:rPr>
                                        <m:nor/>
                                      </m:rPr>
                                      <a:rPr lang="fr-FR" sz="2800">
                                        <a:effectLst/>
                                        <a:latin typeface="Comic Sans MS" panose="030F0702030302020204" pitchFamily="66" charset="0"/>
                                      </a:rPr>
                                      <m:t>P</m:t>
                                    </m:r>
                                  </m:e>
                                </m:acc>
                                <m:r>
                                  <m:rPr>
                                    <m:nor/>
                                  </m:rPr>
                                  <a:rPr lang="fr-FR" sz="2800">
                                    <a:effectLst/>
                                    <a:latin typeface="Comic Sans MS" panose="030F0702030302020204" pitchFamily="66" charset="0"/>
                                  </a:rPr>
                                  <m:t>=</m:t>
                                </m:r>
                                <m:r>
                                  <m:rPr>
                                    <m:nor/>
                                  </m:rPr>
                                  <a:rPr lang="fr-FR" sz="2800">
                                    <a:effectLst/>
                                    <a:latin typeface="Comic Sans MS" panose="030F0702030302020204" pitchFamily="66" charset="0"/>
                                  </a:rPr>
                                  <m:t>m</m:t>
                                </m:r>
                                <m:r>
                                  <m:rPr>
                                    <m:nor/>
                                  </m:rPr>
                                  <a:rPr lang="fr-FR" sz="2800">
                                    <a:effectLst/>
                                    <a:latin typeface="Comic Sans MS" panose="030F0702030302020204" pitchFamily="66" charset="0"/>
                                  </a:rPr>
                                  <m:t>.</m:t>
                                </m:r>
                                <m:acc>
                                  <m:accPr>
                                    <m:chr m:val="⃗"/>
                                    <m:ctrlPr>
                                      <a:rPr lang="fr-FR" sz="2800" i="1">
                                        <a:effectLst/>
                                        <a:latin typeface="Cambria Math" panose="02040503050406030204" pitchFamily="18" charset="0"/>
                                      </a:rPr>
                                    </m:ctrlPr>
                                  </m:accPr>
                                  <m:e>
                                    <m:r>
                                      <m:rPr>
                                        <m:nor/>
                                      </m:rPr>
                                      <a:rPr lang="fr-FR" sz="2800">
                                        <a:effectLst/>
                                        <a:latin typeface="Comic Sans MS" panose="030F0702030302020204" pitchFamily="66" charset="0"/>
                                      </a:rPr>
                                      <m:t>g</m:t>
                                    </m:r>
                                  </m:e>
                                </m:acc>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noFill/>
                      </a:tcPr>
                    </a:tc>
                    <a:tc>
                      <a:txBody>
                        <a:bodyPr/>
                        <a:lstStyle/>
                        <a:p>
                          <a:pPr algn="l">
                            <a:lnSpc>
                              <a:spcPct val="107000"/>
                            </a:lnSpc>
                            <a:spcAft>
                              <a:spcPts val="800"/>
                            </a:spcAft>
                          </a:pPr>
                          <a14:m>
                            <m:oMathPara xmlns:m="http://schemas.openxmlformats.org/officeDocument/2006/math">
                              <m:oMathParaPr>
                                <m:jc m:val="left"/>
                              </m:oMathParaPr>
                              <m:oMath xmlns:m="http://schemas.openxmlformats.org/officeDocument/2006/math">
                                <m:acc>
                                  <m:accPr>
                                    <m:chr m:val="⃗"/>
                                    <m:ctrlPr>
                                      <a:rPr lang="fr-FR" sz="2400" i="1">
                                        <a:effectLst/>
                                        <a:latin typeface="Cambria Math" panose="02040503050406030204" pitchFamily="18" charset="0"/>
                                      </a:rPr>
                                    </m:ctrlPr>
                                  </m:accPr>
                                  <m:e>
                                    <m:r>
                                      <m:rPr>
                                        <m:nor/>
                                      </m:rPr>
                                      <a:rPr lang="fr-FR" sz="2400">
                                        <a:effectLst/>
                                        <a:latin typeface="Comic Sans MS" panose="030F0702030302020204" pitchFamily="66" charset="0"/>
                                      </a:rPr>
                                      <m:t>P</m:t>
                                    </m:r>
                                  </m:e>
                                </m:acc>
                                <m:r>
                                  <m:rPr>
                                    <m:nor/>
                                  </m:rPr>
                                  <a:rPr lang="fr-FR" sz="2400">
                                    <a:effectLst/>
                                    <a:latin typeface="Comic Sans MS" panose="030F0702030302020204" pitchFamily="66" charset="0"/>
                                  </a:rPr>
                                  <m:t>: </m:t>
                                </m:r>
                                <m:r>
                                  <m:rPr>
                                    <m:nor/>
                                  </m:rPr>
                                  <a:rPr lang="fr-FR" sz="2400">
                                    <a:effectLst/>
                                    <a:latin typeface="Comic Sans MS" panose="030F0702030302020204" pitchFamily="66" charset="0"/>
                                  </a:rPr>
                                  <m:t>Vecteur</m:t>
                                </m:r>
                                <m:r>
                                  <m:rPr>
                                    <m:nor/>
                                  </m:rPr>
                                  <a:rPr lang="fr-FR" sz="2400">
                                    <a:effectLst/>
                                    <a:latin typeface="Comic Sans MS" panose="030F0702030302020204" pitchFamily="66" charset="0"/>
                                  </a:rPr>
                                  <m:t> </m:t>
                                </m:r>
                                <m:r>
                                  <m:rPr>
                                    <m:nor/>
                                  </m:rPr>
                                  <a:rPr lang="fr-FR" sz="2400">
                                    <a:effectLst/>
                                    <a:latin typeface="Comic Sans MS" panose="030F0702030302020204" pitchFamily="66" charset="0"/>
                                  </a:rPr>
                                  <m:t>poids</m:t>
                                </m:r>
                                <m:d>
                                  <m:dPr>
                                    <m:ctrlPr>
                                      <a:rPr lang="fr-FR" sz="2400" i="1">
                                        <a:effectLst/>
                                        <a:latin typeface="Cambria Math" panose="02040503050406030204" pitchFamily="18" charset="0"/>
                                      </a:rPr>
                                    </m:ctrlPr>
                                  </m:dPr>
                                  <m:e>
                                    <m:r>
                                      <m:rPr>
                                        <m:nor/>
                                      </m:rPr>
                                      <a:rPr lang="fr-FR" sz="2400">
                                        <a:effectLst/>
                                        <a:latin typeface="Comic Sans MS" panose="030F0702030302020204" pitchFamily="66" charset="0"/>
                                      </a:rPr>
                                      <m:t>N</m:t>
                                    </m:r>
                                  </m:e>
                                </m:d>
                              </m:oMath>
                            </m:oMathPara>
                          </a14:m>
                          <a:endParaRPr lang="fr-FR" sz="2400" dirty="0">
                            <a:effectLst/>
                            <a:latin typeface="Comic Sans MS" panose="030F0702030302020204" pitchFamily="66" charset="0"/>
                          </a:endParaRPr>
                        </a:p>
                        <a:p>
                          <a:pPr algn="l">
                            <a:lnSpc>
                              <a:spcPct val="107000"/>
                            </a:lnSpc>
                            <a:spcAft>
                              <a:spcPts val="800"/>
                            </a:spcAft>
                          </a:pPr>
                          <a:r>
                            <a:rPr lang="fr-FR" sz="2400" dirty="0">
                              <a:effectLst/>
                              <a:latin typeface="Comic Sans MS" panose="030F0702030302020204" pitchFamily="66" charset="0"/>
                            </a:rPr>
                            <a:t>m: Masse (kg)</a:t>
                          </a:r>
                        </a:p>
                        <a:p>
                          <a:pPr algn="l">
                            <a:lnSpc>
                              <a:spcPct val="107000"/>
                            </a:lnSpc>
                            <a:spcAft>
                              <a:spcPts val="800"/>
                            </a:spcAft>
                          </a:pPr>
                          <a14:m>
                            <m:oMathPara xmlns:m="http://schemas.openxmlformats.org/officeDocument/2006/math">
                              <m:oMathParaPr>
                                <m:jc m:val="left"/>
                              </m:oMathParaPr>
                              <m:oMath xmlns:m="http://schemas.openxmlformats.org/officeDocument/2006/math">
                                <m:acc>
                                  <m:accPr>
                                    <m:chr m:val="⃗"/>
                                    <m:ctrlPr>
                                      <a:rPr lang="fr-FR" sz="2400" i="1">
                                        <a:effectLst/>
                                        <a:latin typeface="Cambria Math" panose="02040503050406030204" pitchFamily="18" charset="0"/>
                                      </a:rPr>
                                    </m:ctrlPr>
                                  </m:accPr>
                                  <m:e>
                                    <m:r>
                                      <m:rPr>
                                        <m:nor/>
                                      </m:rPr>
                                      <a:rPr lang="fr-FR" sz="2400">
                                        <a:effectLst/>
                                        <a:latin typeface="Comic Sans MS" panose="030F0702030302020204" pitchFamily="66" charset="0"/>
                                      </a:rPr>
                                      <m:t>g</m:t>
                                    </m:r>
                                  </m:e>
                                </m:acc>
                                <m:r>
                                  <m:rPr>
                                    <m:nor/>
                                  </m:rPr>
                                  <a:rPr lang="fr-FR" sz="2400">
                                    <a:effectLst/>
                                    <a:latin typeface="Comic Sans MS" panose="030F0702030302020204" pitchFamily="66" charset="0"/>
                                  </a:rPr>
                                  <m:t>: </m:t>
                                </m:r>
                                <m:r>
                                  <m:rPr>
                                    <m:nor/>
                                  </m:rPr>
                                  <a:rPr lang="fr-FR" sz="2400">
                                    <a:effectLst/>
                                    <a:latin typeface="Comic Sans MS" panose="030F0702030302020204" pitchFamily="66" charset="0"/>
                                  </a:rPr>
                                  <m:t>Vecteur</m:t>
                                </m:r>
                                <m:r>
                                  <m:rPr>
                                    <m:nor/>
                                  </m:rPr>
                                  <a:rPr lang="fr-FR" sz="2400">
                                    <a:effectLst/>
                                    <a:latin typeface="Comic Sans MS" panose="030F0702030302020204" pitchFamily="66" charset="0"/>
                                  </a:rPr>
                                  <m:t> </m:t>
                                </m:r>
                                <m:r>
                                  <m:rPr>
                                    <m:nor/>
                                  </m:rPr>
                                  <a:rPr lang="fr-FR" sz="2400">
                                    <a:effectLst/>
                                    <a:latin typeface="Comic Sans MS" panose="030F0702030302020204" pitchFamily="66" charset="0"/>
                                  </a:rPr>
                                  <m:t>intensit</m:t>
                                </m:r>
                                <m:r>
                                  <m:rPr>
                                    <m:nor/>
                                  </m:rPr>
                                  <a:rPr lang="fr-FR" sz="2400">
                                    <a:effectLst/>
                                    <a:latin typeface="Comic Sans MS" panose="030F0702030302020204" pitchFamily="66" charset="0"/>
                                  </a:rPr>
                                  <m:t>é </m:t>
                                </m:r>
                                <m:r>
                                  <m:rPr>
                                    <m:nor/>
                                  </m:rPr>
                                  <a:rPr lang="fr-FR" sz="2400">
                                    <a:effectLst/>
                                    <a:latin typeface="Comic Sans MS" panose="030F0702030302020204" pitchFamily="66" charset="0"/>
                                  </a:rPr>
                                  <m:t>de</m:t>
                                </m:r>
                                <m:r>
                                  <m:rPr>
                                    <m:nor/>
                                  </m:rPr>
                                  <a:rPr lang="fr-FR" sz="2400">
                                    <a:effectLst/>
                                    <a:latin typeface="Comic Sans MS" panose="030F0702030302020204" pitchFamily="66" charset="0"/>
                                  </a:rPr>
                                  <m:t> </m:t>
                                </m:r>
                                <m:r>
                                  <m:rPr>
                                    <m:nor/>
                                  </m:rPr>
                                  <a:rPr lang="fr-FR" sz="2400">
                                    <a:effectLst/>
                                    <a:latin typeface="Comic Sans MS" panose="030F0702030302020204" pitchFamily="66" charset="0"/>
                                  </a:rPr>
                                  <m:t>la</m:t>
                                </m:r>
                                <m:r>
                                  <m:rPr>
                                    <m:nor/>
                                  </m:rPr>
                                  <a:rPr lang="fr-FR" sz="2400">
                                    <a:effectLst/>
                                    <a:latin typeface="Comic Sans MS" panose="030F0702030302020204" pitchFamily="66" charset="0"/>
                                  </a:rPr>
                                  <m:t> </m:t>
                                </m:r>
                                <m:r>
                                  <m:rPr>
                                    <m:nor/>
                                  </m:rPr>
                                  <a:rPr lang="fr-FR" sz="2400">
                                    <a:effectLst/>
                                    <a:latin typeface="Comic Sans MS" panose="030F0702030302020204" pitchFamily="66" charset="0"/>
                                  </a:rPr>
                                  <m:t>pesenteur</m:t>
                                </m:r>
                                <m:d>
                                  <m:dPr>
                                    <m:ctrlPr>
                                      <a:rPr lang="fr-FR" sz="2400" i="1">
                                        <a:effectLst/>
                                        <a:latin typeface="Cambria Math" panose="02040503050406030204" pitchFamily="18" charset="0"/>
                                      </a:rPr>
                                    </m:ctrlPr>
                                  </m:dPr>
                                  <m:e>
                                    <m:r>
                                      <m:rPr>
                                        <m:nor/>
                                      </m:rPr>
                                      <a:rPr lang="fr-FR" sz="2400">
                                        <a:effectLst/>
                                        <a:latin typeface="Comic Sans MS" panose="030F0702030302020204" pitchFamily="66" charset="0"/>
                                      </a:rPr>
                                      <m:t>N</m:t>
                                    </m:r>
                                    <m:r>
                                      <m:rPr>
                                        <m:nor/>
                                      </m:rPr>
                                      <a:rPr lang="fr-FR" sz="2400">
                                        <a:effectLst/>
                                        <a:latin typeface="Comic Sans MS" panose="030F0702030302020204" pitchFamily="66" charset="0"/>
                                      </a:rPr>
                                      <m:t>.</m:t>
                                    </m:r>
                                    <m:sSup>
                                      <m:sSupPr>
                                        <m:ctrlPr>
                                          <a:rPr lang="fr-FR" sz="2400" i="1">
                                            <a:effectLst/>
                                            <a:latin typeface="Cambria Math" panose="02040503050406030204" pitchFamily="18" charset="0"/>
                                          </a:rPr>
                                        </m:ctrlPr>
                                      </m:sSupPr>
                                      <m:e>
                                        <m:r>
                                          <m:rPr>
                                            <m:nor/>
                                          </m:rPr>
                                          <a:rPr lang="fr-FR" sz="2400">
                                            <a:effectLst/>
                                            <a:latin typeface="Comic Sans MS" panose="030F0702030302020204" pitchFamily="66" charset="0"/>
                                          </a:rPr>
                                          <m:t>kg</m:t>
                                        </m:r>
                                      </m:e>
                                      <m:sup>
                                        <m:r>
                                          <m:rPr>
                                            <m:nor/>
                                          </m:rPr>
                                          <a:rPr lang="fr-FR" sz="2400">
                                            <a:effectLst/>
                                            <a:latin typeface="Comic Sans MS" panose="030F0702030302020204" pitchFamily="66" charset="0"/>
                                          </a:rPr>
                                          <m:t>−1</m:t>
                                        </m:r>
                                      </m:sup>
                                    </m:sSup>
                                  </m:e>
                                </m:d>
                              </m:oMath>
                            </m:oMathPara>
                          </a14:m>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0160886"/>
                      </a:ext>
                    </a:extLst>
                  </a:tr>
                </a:tbl>
              </a:graphicData>
            </a:graphic>
          </p:graphicFrame>
        </mc:Choice>
        <mc:Fallback xmlns="">
          <p:graphicFrame>
            <p:nvGraphicFramePr>
              <p:cNvPr id="2" name="Tableau 1">
                <a:extLst>
                  <a:ext uri="{FF2B5EF4-FFF2-40B4-BE49-F238E27FC236}">
                    <a16:creationId xmlns:a16="http://schemas.microsoft.com/office/drawing/2014/main" id="{0902CD49-78E1-B027-CAB1-99DC1FD22FDB}"/>
                  </a:ext>
                </a:extLst>
              </p:cNvPr>
              <p:cNvGraphicFramePr>
                <a:graphicFrameLocks noGrp="1"/>
              </p:cNvGraphicFramePr>
              <p:nvPr>
                <p:extLst>
                  <p:ext uri="{D42A27DB-BD31-4B8C-83A1-F6EECF244321}">
                    <p14:modId xmlns:p14="http://schemas.microsoft.com/office/powerpoint/2010/main" val="2267023539"/>
                  </p:ext>
                </p:extLst>
              </p:nvPr>
            </p:nvGraphicFramePr>
            <p:xfrm>
              <a:off x="1574292" y="846568"/>
              <a:ext cx="9043416" cy="1779207"/>
            </p:xfrm>
            <a:graphic>
              <a:graphicData uri="http://schemas.openxmlformats.org/drawingml/2006/table">
                <a:tbl>
                  <a:tblPr firstRow="1" firstCol="1" lastRow="1" lastCol="1" bandRow="1" bandCol="1">
                    <a:tableStyleId>{5C22544A-7EE6-4342-B048-85BDC9FD1C3A}</a:tableStyleId>
                  </a:tblPr>
                  <a:tblGrid>
                    <a:gridCol w="1921807">
                      <a:extLst>
                        <a:ext uri="{9D8B030D-6E8A-4147-A177-3AD203B41FA5}">
                          <a16:colId xmlns:a16="http://schemas.microsoft.com/office/drawing/2014/main" val="1533184375"/>
                        </a:ext>
                      </a:extLst>
                    </a:gridCol>
                    <a:gridCol w="7121609">
                      <a:extLst>
                        <a:ext uri="{9D8B030D-6E8A-4147-A177-3AD203B41FA5}">
                          <a16:colId xmlns:a16="http://schemas.microsoft.com/office/drawing/2014/main" val="4132486252"/>
                        </a:ext>
                      </a:extLst>
                    </a:gridCol>
                  </a:tblGrid>
                  <a:tr h="1779207">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38100" cmpd="sng">
                          <a:noFill/>
                        </a:lnB>
                        <a:lnTlToBr w="12700" cmpd="sng">
                          <a:noFill/>
                          <a:prstDash val="solid"/>
                        </a:lnTlToBr>
                        <a:lnBlToTr w="12700" cmpd="sng">
                          <a:noFill/>
                          <a:prstDash val="solid"/>
                        </a:lnBlToTr>
                        <a:blipFill>
                          <a:blip r:embed="rId2"/>
                          <a:stretch>
                            <a:fillRect r="-371111" b="-341"/>
                          </a:stretch>
                        </a:blipFill>
                      </a:tcPr>
                    </a:tc>
                    <a:tc>
                      <a:txBody>
                        <a:bodyPr/>
                        <a:lstStyle/>
                        <a:p>
                          <a:endParaRPr lang="fr-F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38100" cmpd="sng">
                          <a:noFill/>
                        </a:lnB>
                        <a:lnTlToBr w="12700" cmpd="sng">
                          <a:noFill/>
                          <a:prstDash val="solid"/>
                        </a:lnTlToBr>
                        <a:lnBlToTr w="12700" cmpd="sng">
                          <a:noFill/>
                          <a:prstDash val="solid"/>
                        </a:lnBlToTr>
                        <a:blipFill>
                          <a:blip r:embed="rId2"/>
                          <a:stretch>
                            <a:fillRect l="-26946" b="-341"/>
                          </a:stretch>
                        </a:blipFill>
                      </a:tcPr>
                    </a:tc>
                    <a:extLst>
                      <a:ext uri="{0D108BD9-81ED-4DB2-BD59-A6C34878D82A}">
                        <a16:rowId xmlns:a16="http://schemas.microsoft.com/office/drawing/2014/main" val="3640160886"/>
                      </a:ext>
                    </a:extLst>
                  </a:tr>
                </a:tbl>
              </a:graphicData>
            </a:graphic>
          </p:graphicFrame>
        </mc:Fallback>
      </mc:AlternateContent>
      <mc:AlternateContent xmlns:mc="http://schemas.openxmlformats.org/markup-compatibility/2006" xmlns:a14="http://schemas.microsoft.com/office/drawing/2010/main">
        <mc:Choice Requires="a14">
          <p:sp>
            <p:nvSpPr>
              <p:cNvPr id="3" name="Rectangle 1">
                <a:extLst>
                  <a:ext uri="{FF2B5EF4-FFF2-40B4-BE49-F238E27FC236}">
                    <a16:creationId xmlns:a16="http://schemas.microsoft.com/office/drawing/2014/main" id="{29AA23B7-6FD3-6379-935C-1A1292E0AA4C}"/>
                  </a:ext>
                </a:extLst>
              </p:cNvPr>
              <p:cNvSpPr>
                <a:spLocks noChangeArrowheads="1"/>
              </p:cNvSpPr>
              <p:nvPr/>
            </p:nvSpPr>
            <p:spPr bwMode="auto">
              <a:xfrm>
                <a:off x="0" y="-33055"/>
                <a:ext cx="12192000" cy="9809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En un point donn</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M, au voisinage de la Terre, le poids </a:t>
                </a:r>
                <a14:m>
                  <m:oMath xmlns:m="http://schemas.openxmlformats.org/officeDocument/2006/math">
                    <m:acc>
                      <m:accPr>
                        <m:chr m:val="⃗"/>
                        <m:ctrlPr>
                          <a:rPr lang="fr-FR" sz="2800" i="1" smtClean="0">
                            <a:effectLst/>
                            <a:latin typeface="Cambria Math" panose="02040503050406030204" pitchFamily="18" charset="0"/>
                          </a:rPr>
                        </m:ctrlPr>
                      </m:accPr>
                      <m:e>
                        <m:r>
                          <m:rPr>
                            <m:nor/>
                          </m:rPr>
                          <a:rPr lang="fr-FR" sz="2800">
                            <a:effectLst/>
                            <a:latin typeface="Comic Sans MS" panose="030F0702030302020204" pitchFamily="66" charset="0"/>
                          </a:rPr>
                          <m:t>P</m:t>
                        </m:r>
                      </m:e>
                    </m:acc>
                  </m:oMath>
                </a14:m>
                <a:r>
                  <a:rPr kumimoji="0" lang="fr-FR" altLang="fr-FR" sz="2400" b="1"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d'un objet de masse m peut s'</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crire:</a:t>
                </a:r>
                <a:endParaRPr kumimoji="0" lang="fr-FR" altLang="fr-FR" sz="2400" b="0" i="0" u="none" strike="noStrike" cap="none" normalizeH="0" baseline="0" dirty="0">
                  <a:ln>
                    <a:noFill/>
                  </a:ln>
                  <a:solidFill>
                    <a:schemeClr val="tx1"/>
                  </a:solidFill>
                  <a:effectLst/>
                </a:endParaRPr>
              </a:p>
            </p:txBody>
          </p:sp>
        </mc:Choice>
        <mc:Fallback xmlns="">
          <p:sp>
            <p:nvSpPr>
              <p:cNvPr id="3" name="Rectangle 1">
                <a:extLst>
                  <a:ext uri="{FF2B5EF4-FFF2-40B4-BE49-F238E27FC236}">
                    <a16:creationId xmlns:a16="http://schemas.microsoft.com/office/drawing/2014/main" id="{29AA23B7-6FD3-6379-935C-1A1292E0AA4C}"/>
                  </a:ext>
                </a:extLst>
              </p:cNvPr>
              <p:cNvSpPr>
                <a:spLocks noRot="1" noChangeAspect="1" noMove="1" noResize="1" noEditPoints="1" noAdjustHandles="1" noChangeArrowheads="1" noChangeShapeType="1" noTextEdit="1"/>
              </p:cNvSpPr>
              <p:nvPr/>
            </p:nvSpPr>
            <p:spPr bwMode="auto">
              <a:xfrm>
                <a:off x="0" y="-33055"/>
                <a:ext cx="12192000" cy="980974"/>
              </a:xfrm>
              <a:prstGeom prst="rect">
                <a:avLst/>
              </a:prstGeom>
              <a:blipFill>
                <a:blip r:embed="rId3"/>
                <a:stretch>
                  <a:fillRect l="-750" r="-750" b="-1375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F7DC8366-D4CB-01E4-59A6-7CF8B77ED289}"/>
                  </a:ext>
                </a:extLst>
              </p:cNvPr>
              <p:cNvSpPr txBox="1"/>
              <p:nvPr/>
            </p:nvSpPr>
            <p:spPr>
              <a:xfrm>
                <a:off x="0" y="2644063"/>
                <a:ext cx="12192000" cy="904158"/>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vecteur </a:t>
                </a:r>
                <a14:m>
                  <m:oMath xmlns:m="http://schemas.openxmlformats.org/officeDocument/2006/math">
                    <m:acc>
                      <m:accPr>
                        <m:chr m:val="⃗"/>
                        <m:ctrlPr>
                          <a:rPr lang="fr-FR" sz="2800" i="1" smtClean="0">
                            <a:effectLst/>
                            <a:latin typeface="Cambria Math" panose="02040503050406030204" pitchFamily="18" charset="0"/>
                          </a:rPr>
                        </m:ctrlPr>
                      </m:accPr>
                      <m:e>
                        <m:r>
                          <m:rPr>
                            <m:nor/>
                          </m:rPr>
                          <a:rPr lang="fr-FR" sz="2800">
                            <a:effectLst/>
                            <a:latin typeface="Comic Sans MS" panose="030F0702030302020204" pitchFamily="66" charset="0"/>
                          </a:rPr>
                          <m:t>g</m:t>
                        </m:r>
                      </m:e>
                    </m:acc>
                  </m:oMath>
                </a14:m>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 est, par d</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finition, le vecteur champ de pesanteur terrestre au point M consid</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r</a:t>
                </a:r>
                <a:r>
                  <a:rPr kumimoji="0" lang="fr-FR" altLang="fr-FR"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mc:Choice>
        <mc:Fallback xmlns="">
          <p:sp>
            <p:nvSpPr>
              <p:cNvPr id="5" name="ZoneTexte 4">
                <a:extLst>
                  <a:ext uri="{FF2B5EF4-FFF2-40B4-BE49-F238E27FC236}">
                    <a16:creationId xmlns:a16="http://schemas.microsoft.com/office/drawing/2014/main" id="{F7DC8366-D4CB-01E4-59A6-7CF8B77ED289}"/>
                  </a:ext>
                </a:extLst>
              </p:cNvPr>
              <p:cNvSpPr txBox="1">
                <a:spLocks noRot="1" noChangeAspect="1" noMove="1" noResize="1" noEditPoints="1" noAdjustHandles="1" noChangeArrowheads="1" noChangeShapeType="1" noTextEdit="1"/>
              </p:cNvSpPr>
              <p:nvPr/>
            </p:nvSpPr>
            <p:spPr>
              <a:xfrm>
                <a:off x="0" y="2644063"/>
                <a:ext cx="12192000" cy="904158"/>
              </a:xfrm>
              <a:prstGeom prst="rect">
                <a:avLst/>
              </a:prstGeom>
              <a:blipFill>
                <a:blip r:embed="rId4"/>
                <a:stretch>
                  <a:fillRect l="-750" r="-750" b="-14865"/>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EFB8F2B9-591F-B82C-B538-C7EF628CC0D2}"/>
                  </a:ext>
                </a:extLst>
              </p:cNvPr>
              <p:cNvSpPr txBox="1"/>
              <p:nvPr/>
            </p:nvSpPr>
            <p:spPr>
              <a:xfrm>
                <a:off x="0" y="3877405"/>
                <a:ext cx="8229600" cy="21630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Ce vecteur champ de pesanteur terrestre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g</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possède: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origine: le point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direction: la verticale passant par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 sens: du haut vers le bas.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Une valeur: l'intensité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de la pesanteur au point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EFB8F2B9-591F-B82C-B538-C7EF628CC0D2}"/>
                  </a:ext>
                </a:extLst>
              </p:cNvPr>
              <p:cNvSpPr txBox="1">
                <a:spLocks noRot="1" noChangeAspect="1" noMove="1" noResize="1" noEditPoints="1" noAdjustHandles="1" noChangeArrowheads="1" noChangeShapeType="1" noTextEdit="1"/>
              </p:cNvSpPr>
              <p:nvPr/>
            </p:nvSpPr>
            <p:spPr>
              <a:xfrm>
                <a:off x="0" y="3877405"/>
                <a:ext cx="8229600" cy="2163093"/>
              </a:xfrm>
              <a:prstGeom prst="rect">
                <a:avLst/>
              </a:prstGeom>
              <a:blipFill>
                <a:blip r:embed="rId5"/>
                <a:stretch>
                  <a:fillRect l="-1111" t="-1690" r="-963" b="-5352"/>
                </a:stretch>
              </a:blipFill>
            </p:spPr>
            <p:txBody>
              <a:bodyPr/>
              <a:lstStyle/>
              <a:p>
                <a:r>
                  <a:rPr lang="fr-FR">
                    <a:noFill/>
                  </a:rPr>
                  <a:t> </a:t>
                </a:r>
              </a:p>
            </p:txBody>
          </p:sp>
        </mc:Fallback>
      </mc:AlternateContent>
      <p:grpSp>
        <p:nvGrpSpPr>
          <p:cNvPr id="45" name="Groupe 44">
            <a:extLst>
              <a:ext uri="{FF2B5EF4-FFF2-40B4-BE49-F238E27FC236}">
                <a16:creationId xmlns:a16="http://schemas.microsoft.com/office/drawing/2014/main" id="{CAD7D358-A34A-C3B2-1A00-1E8588B57CEE}"/>
              </a:ext>
            </a:extLst>
          </p:cNvPr>
          <p:cNvGrpSpPr/>
          <p:nvPr/>
        </p:nvGrpSpPr>
        <p:grpSpPr>
          <a:xfrm>
            <a:off x="8906256" y="3421458"/>
            <a:ext cx="3047931" cy="3277327"/>
            <a:chOff x="8869680" y="3384882"/>
            <a:chExt cx="3047931" cy="3277327"/>
          </a:xfrm>
        </p:grpSpPr>
        <p:grpSp>
          <p:nvGrpSpPr>
            <p:cNvPr id="40" name="Groupe 39">
              <a:extLst>
                <a:ext uri="{FF2B5EF4-FFF2-40B4-BE49-F238E27FC236}">
                  <a16:creationId xmlns:a16="http://schemas.microsoft.com/office/drawing/2014/main" id="{F6B415A3-6144-293E-248F-07DADAC90424}"/>
                </a:ext>
              </a:extLst>
            </p:cNvPr>
            <p:cNvGrpSpPr/>
            <p:nvPr/>
          </p:nvGrpSpPr>
          <p:grpSpPr>
            <a:xfrm>
              <a:off x="8869680" y="3384882"/>
              <a:ext cx="3047931" cy="3277327"/>
              <a:chOff x="9064082" y="4242841"/>
              <a:chExt cx="2250025" cy="2419368"/>
            </a:xfrm>
          </p:grpSpPr>
          <p:grpSp>
            <p:nvGrpSpPr>
              <p:cNvPr id="35" name="Groupe 34">
                <a:extLst>
                  <a:ext uri="{FF2B5EF4-FFF2-40B4-BE49-F238E27FC236}">
                    <a16:creationId xmlns:a16="http://schemas.microsoft.com/office/drawing/2014/main" id="{F577199C-42D9-0B39-0A3E-498CA2E96FF9}"/>
                  </a:ext>
                </a:extLst>
              </p:cNvPr>
              <p:cNvGrpSpPr/>
              <p:nvPr/>
            </p:nvGrpSpPr>
            <p:grpSpPr>
              <a:xfrm>
                <a:off x="9064082" y="4242841"/>
                <a:ext cx="2250025" cy="2419368"/>
                <a:chOff x="9064082" y="4242841"/>
                <a:chExt cx="2250025" cy="2419368"/>
              </a:xfrm>
            </p:grpSpPr>
            <p:grpSp>
              <p:nvGrpSpPr>
                <p:cNvPr id="9" name="Groupe 8">
                  <a:extLst>
                    <a:ext uri="{FF2B5EF4-FFF2-40B4-BE49-F238E27FC236}">
                      <a16:creationId xmlns:a16="http://schemas.microsoft.com/office/drawing/2014/main" id="{2B6D48FE-2FE0-7153-1838-3E76627B7F1F}"/>
                    </a:ext>
                  </a:extLst>
                </p:cNvPr>
                <p:cNvGrpSpPr/>
                <p:nvPr/>
              </p:nvGrpSpPr>
              <p:grpSpPr>
                <a:xfrm>
                  <a:off x="9064082" y="4242841"/>
                  <a:ext cx="2250025" cy="2419368"/>
                  <a:chOff x="533551" y="562413"/>
                  <a:chExt cx="1438621" cy="1560560"/>
                </a:xfrm>
              </p:grpSpPr>
              <p:grpSp>
                <p:nvGrpSpPr>
                  <p:cNvPr id="11" name="Groupe 10">
                    <a:extLst>
                      <a:ext uri="{FF2B5EF4-FFF2-40B4-BE49-F238E27FC236}">
                        <a16:creationId xmlns:a16="http://schemas.microsoft.com/office/drawing/2014/main" id="{DB61AE51-BF40-0274-25D0-3056E64A9178}"/>
                      </a:ext>
                    </a:extLst>
                  </p:cNvPr>
                  <p:cNvGrpSpPr/>
                  <p:nvPr/>
                </p:nvGrpSpPr>
                <p:grpSpPr>
                  <a:xfrm>
                    <a:off x="533551" y="562413"/>
                    <a:ext cx="1225312" cy="1560560"/>
                    <a:chOff x="381497" y="562413"/>
                    <a:chExt cx="1225312" cy="1560560"/>
                  </a:xfrm>
                </p:grpSpPr>
                <p:sp>
                  <p:nvSpPr>
                    <p:cNvPr id="19" name="Ellipse 18">
                      <a:extLst>
                        <a:ext uri="{FF2B5EF4-FFF2-40B4-BE49-F238E27FC236}">
                          <a16:creationId xmlns:a16="http://schemas.microsoft.com/office/drawing/2014/main" id="{3970C6E8-5345-3D7B-62D4-C1AEFE8CF010}"/>
                        </a:ext>
                      </a:extLst>
                    </p:cNvPr>
                    <p:cNvSpPr/>
                    <p:nvPr/>
                  </p:nvSpPr>
                  <p:spPr>
                    <a:xfrm>
                      <a:off x="1083847" y="562413"/>
                      <a:ext cx="522962" cy="522962"/>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solidFill>
                          <a:schemeClr val="tx1"/>
                        </a:solidFill>
                      </a:endParaRPr>
                    </a:p>
                  </p:txBody>
                </p:sp>
                <p:sp>
                  <p:nvSpPr>
                    <p:cNvPr id="20" name="Ellipse 19">
                      <a:extLst>
                        <a:ext uri="{FF2B5EF4-FFF2-40B4-BE49-F238E27FC236}">
                          <a16:creationId xmlns:a16="http://schemas.microsoft.com/office/drawing/2014/main" id="{E7B2E588-E7B4-5E29-3907-20B85C4991B1}"/>
                        </a:ext>
                      </a:extLst>
                    </p:cNvPr>
                    <p:cNvSpPr/>
                    <p:nvPr/>
                  </p:nvSpPr>
                  <p:spPr>
                    <a:xfrm>
                      <a:off x="381497" y="1217903"/>
                      <a:ext cx="905070" cy="905070"/>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solidFill>
                          <a:schemeClr val="tx1"/>
                        </a:solidFill>
                      </a:endParaRPr>
                    </a:p>
                  </p:txBody>
                </p:sp>
                <p:sp>
                  <p:nvSpPr>
                    <p:cNvPr id="21" name="Ellipse 20">
                      <a:extLst>
                        <a:ext uri="{FF2B5EF4-FFF2-40B4-BE49-F238E27FC236}">
                          <a16:creationId xmlns:a16="http://schemas.microsoft.com/office/drawing/2014/main" id="{187BFB6B-3C24-068E-7E27-9CECEC0A4AA3}"/>
                        </a:ext>
                      </a:extLst>
                    </p:cNvPr>
                    <p:cNvSpPr/>
                    <p:nvPr/>
                  </p:nvSpPr>
                  <p:spPr>
                    <a:xfrm>
                      <a:off x="810988" y="164462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solidFill>
                          <a:schemeClr val="tx1"/>
                        </a:solidFill>
                      </a:endParaRPr>
                    </a:p>
                  </p:txBody>
                </p:sp>
                <p:sp>
                  <p:nvSpPr>
                    <p:cNvPr id="22" name="Ellipse 21">
                      <a:extLst>
                        <a:ext uri="{FF2B5EF4-FFF2-40B4-BE49-F238E27FC236}">
                          <a16:creationId xmlns:a16="http://schemas.microsoft.com/office/drawing/2014/main" id="{FCB9214F-4638-FFE7-7E91-AC64ED6F2649}"/>
                        </a:ext>
                      </a:extLst>
                    </p:cNvPr>
                    <p:cNvSpPr/>
                    <p:nvPr/>
                  </p:nvSpPr>
                  <p:spPr>
                    <a:xfrm>
                      <a:off x="1319374" y="803481"/>
                      <a:ext cx="45719" cy="457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4000">
                        <a:solidFill>
                          <a:schemeClr val="tx1"/>
                        </a:solidFill>
                      </a:endParaRPr>
                    </a:p>
                  </p:txBody>
                </p:sp>
              </p:grpSp>
              <p:grpSp>
                <p:nvGrpSpPr>
                  <p:cNvPr id="12" name="Groupe 11">
                    <a:extLst>
                      <a:ext uri="{FF2B5EF4-FFF2-40B4-BE49-F238E27FC236}">
                        <a16:creationId xmlns:a16="http://schemas.microsoft.com/office/drawing/2014/main" id="{8CFD5A25-75C6-8C7A-0081-EAFCFA1B6882}"/>
                      </a:ext>
                    </a:extLst>
                  </p:cNvPr>
                  <p:cNvGrpSpPr/>
                  <p:nvPr/>
                </p:nvGrpSpPr>
                <p:grpSpPr>
                  <a:xfrm>
                    <a:off x="545717" y="593794"/>
                    <a:ext cx="1426455" cy="1523946"/>
                    <a:chOff x="545717" y="325015"/>
                    <a:chExt cx="1426455" cy="1523946"/>
                  </a:xfrm>
                </p:grpSpPr>
                <mc:AlternateContent xmlns:mc="http://schemas.openxmlformats.org/markup-compatibility/2006" xmlns:a14="http://schemas.microsoft.com/office/drawing/2010/main">
                  <mc:Choice Requires="a14">
                    <p:sp>
                      <p:nvSpPr>
                        <p:cNvPr id="13" name="Zone de texte 605">
                          <a:extLst>
                            <a:ext uri="{FF2B5EF4-FFF2-40B4-BE49-F238E27FC236}">
                              <a16:creationId xmlns:a16="http://schemas.microsoft.com/office/drawing/2014/main" id="{38A3A551-32F3-9805-69CD-8494D412BC86}"/>
                            </a:ext>
                          </a:extLst>
                        </p:cNvPr>
                        <p:cNvSpPr txBox="1"/>
                        <p:nvPr/>
                      </p:nvSpPr>
                      <p:spPr>
                        <a:xfrm>
                          <a:off x="1090336" y="620069"/>
                          <a:ext cx="281671" cy="249382"/>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smtClean="0">
                                        <a:solidFill>
                                          <a:srgbClr val="FF0000"/>
                                        </a:solidFill>
                                        <a:latin typeface="Cambria Math" panose="02040503050406030204" pitchFamily="18" charset="0"/>
                                      </a:rPr>
                                    </m:ctrlPr>
                                  </m:accPr>
                                  <m:e>
                                    <m:r>
                                      <m:rPr>
                                        <m:nor/>
                                      </m:rPr>
                                      <a:rPr lang="fr-FR" sz="2400" b="1">
                                        <a:solidFill>
                                          <a:srgbClr val="FF0000"/>
                                        </a:solidFill>
                                        <a:latin typeface="Comic Sans MS" panose="030F0702030302020204" pitchFamily="66" charset="0"/>
                                      </a:rPr>
                                      <m:t>P</m:t>
                                    </m:r>
                                  </m:e>
                                </m:acc>
                              </m:oMath>
                            </m:oMathPara>
                          </a14:m>
                          <a:endParaRPr lang="fr-FR" sz="32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xmlns="">
                    <p:sp>
                      <p:nvSpPr>
                        <p:cNvPr id="13" name="Zone de texte 605">
                          <a:extLst>
                            <a:ext uri="{FF2B5EF4-FFF2-40B4-BE49-F238E27FC236}">
                              <a16:creationId xmlns:a16="http://schemas.microsoft.com/office/drawing/2014/main" id="{38A3A551-32F3-9805-69CD-8494D412BC86}"/>
                            </a:ext>
                          </a:extLst>
                        </p:cNvPr>
                        <p:cNvSpPr txBox="1">
                          <a:spLocks noRot="1" noChangeAspect="1" noMove="1" noResize="1" noEditPoints="1" noAdjustHandles="1" noChangeArrowheads="1" noChangeShapeType="1" noTextEdit="1"/>
                        </p:cNvSpPr>
                        <p:nvPr/>
                      </p:nvSpPr>
                      <p:spPr>
                        <a:xfrm>
                          <a:off x="1090336" y="620069"/>
                          <a:ext cx="281671" cy="249382"/>
                        </a:xfrm>
                        <a:prstGeom prst="rect">
                          <a:avLst/>
                        </a:prstGeom>
                        <a:blipFill>
                          <a:blip r:embed="rId6"/>
                          <a:stretch>
                            <a:fillRect/>
                          </a:stretch>
                        </a:blipFill>
                        <a:ln w="6350">
                          <a:noFill/>
                        </a:ln>
                      </p:spPr>
                      <p:txBody>
                        <a:bodyPr/>
                        <a:lstStyle/>
                        <a:p>
                          <a:r>
                            <a:rPr lang="fr-FR">
                              <a:noFill/>
                            </a:rPr>
                            <a:t> </a:t>
                          </a:r>
                        </a:p>
                      </p:txBody>
                    </p:sp>
                  </mc:Fallback>
                </mc:AlternateContent>
                <p:sp>
                  <p:nvSpPr>
                    <p:cNvPr id="16" name="Zone de texte 608">
                      <a:extLst>
                        <a:ext uri="{FF2B5EF4-FFF2-40B4-BE49-F238E27FC236}">
                          <a16:creationId xmlns:a16="http://schemas.microsoft.com/office/drawing/2014/main" id="{67EA00A6-9390-C06F-FB66-86811D6BB782}"/>
                        </a:ext>
                      </a:extLst>
                    </p:cNvPr>
                    <p:cNvSpPr txBox="1"/>
                    <p:nvPr/>
                  </p:nvSpPr>
                  <p:spPr>
                    <a:xfrm>
                      <a:off x="1386939" y="1645301"/>
                      <a:ext cx="585233" cy="2036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Terre</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609">
                      <a:extLst>
                        <a:ext uri="{FF2B5EF4-FFF2-40B4-BE49-F238E27FC236}">
                          <a16:creationId xmlns:a16="http://schemas.microsoft.com/office/drawing/2014/main" id="{D8C0121C-4740-6969-9DE1-089F1EC40FEE}"/>
                        </a:ext>
                      </a:extLst>
                    </p:cNvPr>
                    <p:cNvSpPr txBox="1"/>
                    <p:nvPr/>
                  </p:nvSpPr>
                  <p:spPr>
                    <a:xfrm>
                      <a:off x="545717" y="325015"/>
                      <a:ext cx="690183" cy="203660"/>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Objet</a:t>
                      </a:r>
                    </a:p>
                  </p:txBody>
                </p:sp>
              </p:grpSp>
            </p:grpSp>
            <p:sp>
              <p:nvSpPr>
                <p:cNvPr id="33" name="Zone de texte 608">
                  <a:extLst>
                    <a:ext uri="{FF2B5EF4-FFF2-40B4-BE49-F238E27FC236}">
                      <a16:creationId xmlns:a16="http://schemas.microsoft.com/office/drawing/2014/main" id="{3F4381F1-03C0-8999-1CE3-C6BB71D7E5FD}"/>
                    </a:ext>
                  </a:extLst>
                </p:cNvPr>
                <p:cNvSpPr txBox="1"/>
                <p:nvPr/>
              </p:nvSpPr>
              <p:spPr>
                <a:xfrm>
                  <a:off x="10557876" y="4426523"/>
                  <a:ext cx="464286" cy="31573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M</a:t>
                  </a:r>
                  <a:endParaRPr lang="fr-FR"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Zone de texte 608">
                  <a:extLst>
                    <a:ext uri="{FF2B5EF4-FFF2-40B4-BE49-F238E27FC236}">
                      <a16:creationId xmlns:a16="http://schemas.microsoft.com/office/drawing/2014/main" id="{66B80F3B-6CC9-D1E6-0E17-334E2559C64F}"/>
                    </a:ext>
                  </a:extLst>
                </p:cNvPr>
                <p:cNvSpPr txBox="1"/>
                <p:nvPr/>
              </p:nvSpPr>
              <p:spPr>
                <a:xfrm>
                  <a:off x="9271526" y="5730750"/>
                  <a:ext cx="464286" cy="315738"/>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b="1"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rPr>
                    <a:t>G</a:t>
                  </a:r>
                  <a:endParaRPr lang="fr-FR"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37" name="Connecteur droit 36">
                <a:extLst>
                  <a:ext uri="{FF2B5EF4-FFF2-40B4-BE49-F238E27FC236}">
                    <a16:creationId xmlns:a16="http://schemas.microsoft.com/office/drawing/2014/main" id="{D04AB2E2-78BF-9ABA-B1AF-47412D2BD6AF}"/>
                  </a:ext>
                </a:extLst>
              </p:cNvPr>
              <p:cNvCxnSpPr>
                <a:cxnSpLocks/>
              </p:cNvCxnSpPr>
              <p:nvPr/>
            </p:nvCxnSpPr>
            <p:spPr>
              <a:xfrm flipH="1">
                <a:off x="9779408" y="4679876"/>
                <a:ext cx="751527" cy="127617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43" name="Connecteur droit avec flèche 42">
              <a:extLst>
                <a:ext uri="{FF2B5EF4-FFF2-40B4-BE49-F238E27FC236}">
                  <a16:creationId xmlns:a16="http://schemas.microsoft.com/office/drawing/2014/main" id="{551C5468-957A-569F-BE19-BB1DCB5304B8}"/>
                </a:ext>
              </a:extLst>
            </p:cNvPr>
            <p:cNvCxnSpPr>
              <a:cxnSpLocks/>
            </p:cNvCxnSpPr>
            <p:nvPr/>
          </p:nvCxnSpPr>
          <p:spPr>
            <a:xfrm flipH="1">
              <a:off x="10407141" y="3929851"/>
              <a:ext cx="495208" cy="8418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23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DFED91DD-CCC7-AD5E-824C-DB958DDEA1E3}"/>
                  </a:ext>
                </a:extLst>
              </p:cNvPr>
              <p:cNvSpPr txBox="1"/>
              <p:nvPr/>
            </p:nvSpPr>
            <p:spPr>
              <a:xfrm>
                <a:off x="1524" y="0"/>
                <a:ext cx="12190476" cy="643778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valeur de l'intensité g de la pesanteur dépend de la latitude du point M où l'on opère et de son altitude: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g = 9,78N/kg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à l'équateur, au niveau de la mer.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g = 9,83N/kg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au pôle nord, au niveau de la mer.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La valeur de l'intensité </a:t>
                </a:r>
                <a:r>
                  <a:rPr lang="fr-FR" sz="2400" b="1" dirty="0">
                    <a:effectLst/>
                    <a:latin typeface="Comic Sans MS" panose="030F0702030302020204" pitchFamily="66" charset="0"/>
                    <a:ea typeface="Times New Roman" panose="02020603050405020304" pitchFamily="18" charset="0"/>
                    <a:cs typeface="Times New Roman" panose="02020603050405020304" pitchFamily="18" charset="0"/>
                  </a:rPr>
                  <a:t>g</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diminue avec l'altitude d'environ 1% tous les 30km.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Remarque:</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Pour faciliter les calculs, on pourra prendre, en première approximation, une valeur de l'intensité de la pesanteur </a:t>
                </a: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g</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 de </a:t>
                </a:r>
                <a:r>
                  <a:rPr lang="fr-FR" sz="2400" b="1" i="1" dirty="0">
                    <a:effectLst/>
                    <a:latin typeface="Comic Sans MS" panose="030F0702030302020204" pitchFamily="66" charset="0"/>
                    <a:ea typeface="Times New Roman" panose="02020603050405020304" pitchFamily="18" charset="0"/>
                    <a:cs typeface="Times New Roman" panose="02020603050405020304" pitchFamily="18" charset="0"/>
                  </a:rPr>
                  <a:t>10 N/kg</a:t>
                </a:r>
                <a:r>
                  <a:rPr lang="fr-FR" sz="2400" i="1" dirty="0">
                    <a:effectLst/>
                    <a:latin typeface="Comic Sans MS" panose="030F0702030302020204" pitchFamily="66" charset="0"/>
                    <a:ea typeface="Times New Roman" panose="02020603050405020304" pitchFamily="18" charset="0"/>
                    <a:cs typeface="Times New Roman" panose="02020603050405020304" pitchFamily="18"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Dans un domaine restreint au voisinage de la Terre (dimensions de l'ordre de quelques kilomètres), on peut considérer que le champ de pesanteur est uniforme: le vecteur champ de pesanteur </a:t>
                </a:r>
                <a14:m>
                  <m:oMath xmlns:m="http://schemas.openxmlformats.org/officeDocument/2006/math">
                    <m:acc>
                      <m:accPr>
                        <m:chr m:val="⃗"/>
                        <m:ctrlPr>
                          <a:rPr lang="fr-FR"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nor/>
                          </m:rPr>
                          <a:rPr lang="fr-FR" sz="2400" b="1">
                            <a:effectLst/>
                            <a:latin typeface="Comic Sans MS" panose="030F0702030302020204" pitchFamily="66" charset="0"/>
                            <a:ea typeface="Times New Roman" panose="02020603050405020304" pitchFamily="18" charset="0"/>
                            <a:cs typeface="Times New Roman" panose="02020603050405020304" pitchFamily="18" charset="0"/>
                          </a:rPr>
                          <m:t>g</m:t>
                        </m:r>
                      </m:e>
                    </m:acc>
                  </m:oMath>
                </a14:m>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a même direction, même sens et même valeur en tout point de ce domaine restreint.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DFED91DD-CCC7-AD5E-824C-DB958DDEA1E3}"/>
                  </a:ext>
                </a:extLst>
              </p:cNvPr>
              <p:cNvSpPr txBox="1">
                <a:spLocks noRot="1" noChangeAspect="1" noMove="1" noResize="1" noEditPoints="1" noAdjustHandles="1" noChangeArrowheads="1" noChangeShapeType="1" noTextEdit="1"/>
              </p:cNvSpPr>
              <p:nvPr/>
            </p:nvSpPr>
            <p:spPr>
              <a:xfrm>
                <a:off x="1524" y="0"/>
                <a:ext cx="12190476" cy="6437788"/>
              </a:xfrm>
              <a:prstGeom prst="rect">
                <a:avLst/>
              </a:prstGeom>
              <a:blipFill>
                <a:blip r:embed="rId2"/>
                <a:stretch>
                  <a:fillRect l="-750" t="-663" r="-800" b="-1231"/>
                </a:stretch>
              </a:blipFill>
            </p:spPr>
            <p:txBody>
              <a:bodyPr/>
              <a:lstStyle/>
              <a:p>
                <a:r>
                  <a:rPr lang="fr-FR">
                    <a:noFill/>
                  </a:rPr>
                  <a:t> </a:t>
                </a:r>
              </a:p>
            </p:txBody>
          </p:sp>
        </mc:Fallback>
      </mc:AlternateContent>
    </p:spTree>
    <p:extLst>
      <p:ext uri="{BB962C8B-B14F-4D97-AF65-F5344CB8AC3E}">
        <p14:creationId xmlns:p14="http://schemas.microsoft.com/office/powerpoint/2010/main" val="188249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 name="Rectangle 2">
            <a:extLst>
              <a:ext uri="{FF2B5EF4-FFF2-40B4-BE49-F238E27FC236}">
                <a16:creationId xmlns:a16="http://schemas.microsoft.com/office/drawing/2014/main" id="{D4DDE048-4F78-8903-25C4-EFEC748C96A0}"/>
              </a:ext>
            </a:extLst>
          </p:cNvPr>
          <p:cNvSpPr>
            <a:spLocks noChangeArrowheads="1"/>
          </p:cNvSpPr>
          <p:nvPr/>
        </p:nvSpPr>
        <p:spPr bwMode="auto">
          <a:xfrm>
            <a:off x="1691640" y="17465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4">
            <a:extLst>
              <a:ext uri="{FF2B5EF4-FFF2-40B4-BE49-F238E27FC236}">
                <a16:creationId xmlns:a16="http://schemas.microsoft.com/office/drawing/2014/main" id="{37DD822B-A44B-C8F0-6A9B-39A9E5EF6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903"/>
          <a:stretch>
            <a:fillRect/>
          </a:stretch>
        </p:blipFill>
        <p:spPr bwMode="auto">
          <a:xfrm>
            <a:off x="7452861" y="39678"/>
            <a:ext cx="4696912" cy="429457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93C141E3-9F3A-37A0-E54B-5E78A9B300F6}"/>
                  </a:ext>
                </a:extLst>
              </p:cNvPr>
              <p:cNvSpPr txBox="1"/>
              <p:nvPr/>
            </p:nvSpPr>
            <p:spPr>
              <a:xfrm>
                <a:off x="0" y="-9144"/>
                <a:ext cx="7424928" cy="420801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champ de gravitation que produit en un point de l’espace une masse ponctuelle M possède les caractéristiques suivantes: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Ce champ a même direction et même sens que la force gravitationnelle </a:t>
                </a:r>
                <a:r>
                  <a:rPr lang="fr-FR" sz="2400" b="1" dirty="0">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qu’exercerait cette masse M sur une masse ponctuelle m.</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Ce champ a pour expression vectorielle: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8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800" b="1">
                              <a:effectLst/>
                              <a:latin typeface="Comic Sans MS" panose="030F0702030302020204" pitchFamily="66" charset="0"/>
                              <a:ea typeface="Calibri" panose="020F0502020204030204" pitchFamily="34" charset="0"/>
                              <a:cs typeface="Arial" panose="020B0604020202020204" pitchFamily="34" charset="0"/>
                            </a:rPr>
                            <m:t>G</m:t>
                          </m:r>
                        </m:e>
                      </m:acc>
                      <m:r>
                        <m:rPr>
                          <m:nor/>
                        </m:rPr>
                        <a:rPr lang="fr-FR" sz="2800" b="1">
                          <a:effectLst/>
                          <a:latin typeface="Comic Sans MS" panose="030F0702030302020204" pitchFamily="66" charset="0"/>
                          <a:ea typeface="Times New Roman" panose="02020603050405020304" pitchFamily="18" charset="0"/>
                          <a:cs typeface="Arial" panose="020B0604020202020204" pitchFamily="34" charset="0"/>
                        </a:rPr>
                        <m:t> = </m:t>
                      </m:r>
                      <m:f>
                        <m:fPr>
                          <m:ctrlPr>
                            <a:rPr lang="fr-FR" sz="2800" b="1" i="1">
                              <a:effectLst/>
                              <a:latin typeface="Cambria Math" panose="02040503050406030204" pitchFamily="18" charset="0"/>
                              <a:ea typeface="Times New Roman" panose="02020603050405020304" pitchFamily="18" charset="0"/>
                              <a:cs typeface="Arial" panose="020B0604020202020204" pitchFamily="34" charset="0"/>
                            </a:rPr>
                          </m:ctrlPr>
                        </m:fPr>
                        <m:num>
                          <m:acc>
                            <m:accPr>
                              <m:chr m:val="⃗"/>
                              <m:ctrlPr>
                                <a:rPr lang="fr-FR" sz="2800" b="1" i="1">
                                  <a:effectLst/>
                                  <a:latin typeface="Cambria Math" panose="02040503050406030204" pitchFamily="18" charset="0"/>
                                  <a:ea typeface="Times New Roman" panose="02020603050405020304" pitchFamily="18" charset="0"/>
                                  <a:cs typeface="Arial" panose="020B0604020202020204" pitchFamily="34" charset="0"/>
                                </a:rPr>
                              </m:ctrlPr>
                            </m:accPr>
                            <m:e>
                              <m:r>
                                <m:rPr>
                                  <m:nor/>
                                </m:rPr>
                                <a:rPr lang="fr-FR" sz="2800" b="1">
                                  <a:effectLst/>
                                  <a:latin typeface="Comic Sans MS" panose="030F0702030302020204" pitchFamily="66" charset="0"/>
                                  <a:ea typeface="Times New Roman" panose="02020603050405020304" pitchFamily="18" charset="0"/>
                                  <a:cs typeface="Arial" panose="020B0604020202020204" pitchFamily="34" charset="0"/>
                                </a:rPr>
                                <m:t>F</m:t>
                              </m:r>
                            </m:e>
                          </m:acc>
                        </m:num>
                        <m:den>
                          <m:r>
                            <m:rPr>
                              <m:nor/>
                            </m:rPr>
                            <a:rPr lang="fr-FR" sz="2800" b="1">
                              <a:effectLst/>
                              <a:latin typeface="Comic Sans MS" panose="030F0702030302020204" pitchFamily="66" charset="0"/>
                              <a:ea typeface="Times New Roman" panose="02020603050405020304" pitchFamily="18" charset="0"/>
                              <a:cs typeface="Arial" panose="020B0604020202020204" pitchFamily="34" charset="0"/>
                            </a:rPr>
                            <m:t>m</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ZoneTexte 4">
                <a:extLst>
                  <a:ext uri="{FF2B5EF4-FFF2-40B4-BE49-F238E27FC236}">
                    <a16:creationId xmlns:a16="http://schemas.microsoft.com/office/drawing/2014/main" id="{93C141E3-9F3A-37A0-E54B-5E78A9B300F6}"/>
                  </a:ext>
                </a:extLst>
              </p:cNvPr>
              <p:cNvSpPr txBox="1">
                <a:spLocks noRot="1" noChangeAspect="1" noMove="1" noResize="1" noEditPoints="1" noAdjustHandles="1" noChangeArrowheads="1" noChangeShapeType="1" noTextEdit="1"/>
              </p:cNvSpPr>
              <p:nvPr/>
            </p:nvSpPr>
            <p:spPr>
              <a:xfrm>
                <a:off x="0" y="-9144"/>
                <a:ext cx="7424928" cy="4208011"/>
              </a:xfrm>
              <a:prstGeom prst="rect">
                <a:avLst/>
              </a:prstGeom>
              <a:blipFill>
                <a:blip r:embed="rId3"/>
                <a:stretch>
                  <a:fillRect l="-1232" t="-868" r="-1232"/>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923B0782-AADF-AEEB-3F17-B4124C5FE47B}"/>
              </a:ext>
            </a:extLst>
          </p:cNvPr>
          <p:cNvSpPr txBox="1"/>
          <p:nvPr/>
        </p:nvSpPr>
        <p:spPr>
          <a:xfrm>
            <a:off x="0" y="4517758"/>
            <a:ext cx="12192000"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lignes de champ sont orientées vers le centre de gravité du corps produisant le champ.</a:t>
            </a: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le cas d’un corps à symétrie sphérique (comme une planète), les lignes de champ passent par le centre de la sphère.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911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591C5197-9EDF-0BB1-034F-AF1F69960041}"/>
                  </a:ext>
                </a:extLst>
              </p:cNvPr>
              <p:cNvSpPr txBox="1"/>
              <p:nvPr/>
            </p:nvSpPr>
            <p:spPr>
              <a:xfrm>
                <a:off x="0" y="0"/>
                <a:ext cx="12192000" cy="444352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 champ de pesanteur est un cas particulier de champ de gravitation, ces champs sont assimilables l’un à l’autre lorsque la force de gravitation est assimilable au poids c’est à dire: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Pour un espace proche de la surface d’un astre.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cet espace a une étendue limitée (de faibles dimensions par rapport à la circonférence de l’astre).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cet espace à une hauteur négligeable devant le rayon de l’astre (quelques centaines de mètres voire quelques kilomètres pour la Terre).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la force de gravitation </a:t>
                </a:r>
                <a14:m>
                  <m:oMath xmlns:m="http://schemas.openxmlformats.org/officeDocument/2006/math">
                    <m:acc>
                      <m:accPr>
                        <m:chr m:val="⃗"/>
                        <m:ctrlPr>
                          <a:rPr lang="fr-FR" sz="2800" b="1" i="1">
                            <a:latin typeface="Cambria Math" panose="02040503050406030204" pitchFamily="18" charset="0"/>
                          </a:rPr>
                        </m:ctrlPr>
                      </m:accPr>
                      <m:e>
                        <m:r>
                          <m:rPr>
                            <m:nor/>
                          </m:rPr>
                          <a:rPr lang="fr-FR" sz="2800" b="1" i="0" smtClean="0">
                            <a:latin typeface="Comic Sans MS" panose="030F0702030302020204" pitchFamily="66" charset="0"/>
                          </a:rPr>
                          <m:t>F</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 (assimilable au poids) s’exprime par la relation: </a:t>
                </a:r>
                <a14:m>
                  <m:oMath xmlns:m="http://schemas.openxmlformats.org/officeDocument/2006/math">
                    <m:acc>
                      <m:accPr>
                        <m:chr m:val="⃗"/>
                        <m:ctrlPr>
                          <a:rPr lang="fr-FR" sz="2800" b="1" i="1">
                            <a:latin typeface="Cambria Math" panose="02040503050406030204" pitchFamily="18" charset="0"/>
                          </a:rPr>
                        </m:ctrlPr>
                      </m:accPr>
                      <m:e>
                        <m:r>
                          <m:rPr>
                            <m:nor/>
                          </m:rPr>
                          <a:rPr lang="fr-FR" sz="2800" b="1" i="0" smtClean="0">
                            <a:latin typeface="Comic Sans MS" panose="030F0702030302020204" pitchFamily="66" charset="0"/>
                          </a:rPr>
                          <m:t>F</m:t>
                        </m:r>
                      </m:e>
                    </m:acc>
                    <m:r>
                      <m:rPr>
                        <m:nor/>
                      </m:rPr>
                      <a:rPr lang="fr-FR" sz="2800" b="1" i="0" smtClean="0">
                        <a:latin typeface="Comic Sans MS" panose="030F0702030302020204" pitchFamily="66" charset="0"/>
                      </a:rPr>
                      <m:t> </m:t>
                    </m:r>
                    <m:r>
                      <m:rPr>
                        <m:nor/>
                      </m:rPr>
                      <a:rPr lang="fr-FR" sz="2800" b="1">
                        <a:latin typeface="Comic Sans MS" panose="030F0702030302020204" pitchFamily="66" charset="0"/>
                      </a:rPr>
                      <m:t>=</m:t>
                    </m:r>
                    <m:r>
                      <a:rPr lang="fr-FR" sz="2800" b="1" i="1">
                        <a:latin typeface="Cambria Math" panose="02040503050406030204" pitchFamily="18" charset="0"/>
                      </a:rPr>
                      <m:t> </m:t>
                    </m:r>
                    <m:acc>
                      <m:accPr>
                        <m:chr m:val="⃗"/>
                        <m:ctrlPr>
                          <a:rPr lang="fr-FR" sz="2800" b="1" i="1" smtClean="0">
                            <a:effectLst/>
                            <a:latin typeface="Cambria Math" panose="02040503050406030204" pitchFamily="18" charset="0"/>
                          </a:rPr>
                        </m:ctrlPr>
                      </m:accPr>
                      <m:e>
                        <m:r>
                          <m:rPr>
                            <m:nor/>
                          </m:rPr>
                          <a:rPr lang="fr-FR" sz="2800" b="1">
                            <a:effectLst/>
                            <a:latin typeface="Comic Sans MS" panose="030F0702030302020204" pitchFamily="66" charset="0"/>
                          </a:rPr>
                          <m:t>P</m:t>
                        </m:r>
                      </m:e>
                    </m:acc>
                    <m:r>
                      <m:rPr>
                        <m:nor/>
                      </m:rPr>
                      <a:rPr lang="fr-FR" sz="2800" b="1" i="0" smtClean="0">
                        <a:effectLst/>
                        <a:latin typeface="Comic Sans MS" panose="030F0702030302020204" pitchFamily="66" charset="0"/>
                      </a:rPr>
                      <m:t> </m:t>
                    </m:r>
                    <m:r>
                      <m:rPr>
                        <m:nor/>
                      </m:rPr>
                      <a:rPr lang="fr-FR" sz="2800" b="1">
                        <a:effectLst/>
                        <a:latin typeface="Comic Sans MS" panose="030F0702030302020204" pitchFamily="66" charset="0"/>
                      </a:rPr>
                      <m:t>=</m:t>
                    </m:r>
                    <m:r>
                      <m:rPr>
                        <m:nor/>
                      </m:rPr>
                      <a:rPr lang="fr-FR" sz="2800" b="1" i="0" smtClean="0">
                        <a:effectLst/>
                        <a:latin typeface="Comic Sans MS" panose="030F0702030302020204" pitchFamily="66" charset="0"/>
                      </a:rPr>
                      <m:t> </m:t>
                    </m:r>
                    <m:r>
                      <m:rPr>
                        <m:nor/>
                      </m:rPr>
                      <a:rPr lang="fr-FR" sz="2800" b="1">
                        <a:effectLst/>
                        <a:latin typeface="Comic Sans MS" panose="030F0702030302020204" pitchFamily="66" charset="0"/>
                      </a:rPr>
                      <m:t>m</m:t>
                    </m:r>
                    <m:r>
                      <m:rPr>
                        <m:nor/>
                      </m:rPr>
                      <a:rPr lang="fr-FR" sz="2800" b="1">
                        <a:effectLst/>
                        <a:latin typeface="Comic Sans MS" panose="030F0702030302020204" pitchFamily="66" charset="0"/>
                      </a:rPr>
                      <m:t>.</m:t>
                    </m:r>
                    <m:acc>
                      <m:accPr>
                        <m:chr m:val="⃗"/>
                        <m:ctrlPr>
                          <a:rPr lang="fr-FR" sz="2800" b="1" i="1">
                            <a:effectLst/>
                            <a:latin typeface="Cambria Math" panose="02040503050406030204" pitchFamily="18" charset="0"/>
                          </a:rPr>
                        </m:ctrlPr>
                      </m:accPr>
                      <m:e>
                        <m:r>
                          <m:rPr>
                            <m:nor/>
                          </m:rPr>
                          <a:rPr lang="fr-FR" sz="2800" b="1">
                            <a:effectLst/>
                            <a:latin typeface="Comic Sans MS" panose="030F0702030302020204" pitchFamily="66" charset="0"/>
                          </a:rPr>
                          <m:t>g</m:t>
                        </m:r>
                      </m:e>
                    </m:acc>
                  </m:oMath>
                </a14:m>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ZoneTexte 2">
                <a:extLst>
                  <a:ext uri="{FF2B5EF4-FFF2-40B4-BE49-F238E27FC236}">
                    <a16:creationId xmlns:a16="http://schemas.microsoft.com/office/drawing/2014/main" id="{591C5197-9EDF-0BB1-034F-AF1F69960041}"/>
                  </a:ext>
                </a:extLst>
              </p:cNvPr>
              <p:cNvSpPr txBox="1">
                <a:spLocks noRot="1" noChangeAspect="1" noMove="1" noResize="1" noEditPoints="1" noAdjustHandles="1" noChangeArrowheads="1" noChangeShapeType="1" noTextEdit="1"/>
              </p:cNvSpPr>
              <p:nvPr/>
            </p:nvSpPr>
            <p:spPr>
              <a:xfrm>
                <a:off x="0" y="0"/>
                <a:ext cx="12192000" cy="4443524"/>
              </a:xfrm>
              <a:prstGeom prst="rect">
                <a:avLst/>
              </a:prstGeom>
              <a:blipFill>
                <a:blip r:embed="rId2"/>
                <a:stretch>
                  <a:fillRect l="-750" t="-960" r="-750" b="-1783"/>
                </a:stretch>
              </a:blipFill>
            </p:spPr>
            <p:txBody>
              <a:bodyPr/>
              <a:lstStyle/>
              <a:p>
                <a:r>
                  <a:rPr lang="fr-FR">
                    <a:noFill/>
                  </a:rPr>
                  <a:t> </a:t>
                </a:r>
              </a:p>
            </p:txBody>
          </p:sp>
        </mc:Fallback>
      </mc:AlternateContent>
      <p:pic>
        <p:nvPicPr>
          <p:cNvPr id="4" name="Image 3" descr="Mouvement dans un champ de pesanteur uniforme : Mouvement et interactions:  Physique-Chimie: Baccalauréat Flashcards | Quizlet">
            <a:extLst>
              <a:ext uri="{FF2B5EF4-FFF2-40B4-BE49-F238E27FC236}">
                <a16:creationId xmlns:a16="http://schemas.microsoft.com/office/drawing/2014/main" id="{12C99671-FBA5-6923-BF11-8732CCBD4A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6874" y="4544568"/>
            <a:ext cx="4218251" cy="2183130"/>
          </a:xfrm>
          <a:prstGeom prst="rect">
            <a:avLst/>
          </a:prstGeom>
          <a:noFill/>
          <a:ln>
            <a:noFill/>
          </a:ln>
        </p:spPr>
      </p:pic>
    </p:spTree>
    <p:extLst>
      <p:ext uri="{BB962C8B-B14F-4D97-AF65-F5344CB8AC3E}">
        <p14:creationId xmlns:p14="http://schemas.microsoft.com/office/powerpoint/2010/main" val="30118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2219BE63-D62F-EF83-9387-B458266B0B6D}"/>
                  </a:ext>
                </a:extLst>
              </p:cNvPr>
              <p:cNvSpPr txBox="1"/>
              <p:nvPr/>
            </p:nvSpPr>
            <p:spPr>
              <a:xfrm>
                <a:off x="0" y="0"/>
                <a:ext cx="12192000" cy="601023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C’est un champ qui peut être considéré comme uniforme et qui possède les caractéristiques suivantes: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Sa direction est la verticale du lieu.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Son sens est vers le bas.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r>
                  <a:rPr lang="fr-FR" sz="2400" dirty="0">
                    <a:effectLst/>
                    <a:latin typeface="Comic Sans MS" panose="030F0702030302020204" pitchFamily="66" charset="0"/>
                    <a:ea typeface="Calibri" panose="020F0502020204030204" pitchFamily="34" charset="0"/>
                    <a:cs typeface="Arial" panose="020B0604020202020204" pitchFamily="34" charset="0"/>
                  </a:rPr>
                  <a:t>Sa valeur est égale à l’intensité de la pesanteur </a:t>
                </a:r>
                <a:r>
                  <a:rPr lang="fr-FR" sz="2400" b="1" dirty="0">
                    <a:effectLst/>
                    <a:latin typeface="Comic Sans MS" panose="030F0702030302020204" pitchFamily="66" charset="0"/>
                    <a:ea typeface="Calibri" panose="020F0502020204030204" pitchFamily="34" charset="0"/>
                    <a:cs typeface="Arial" panose="020B0604020202020204" pitchFamily="34" charset="0"/>
                  </a:rPr>
                  <a:t>g</a:t>
                </a:r>
                <a:r>
                  <a:rPr lang="fr-FR" sz="2400" dirty="0">
                    <a:effectLst/>
                    <a:latin typeface="Comic Sans MS" panose="030F0702030302020204" pitchFamily="66" charset="0"/>
                    <a:ea typeface="Calibri" panose="020F0502020204030204" pitchFamily="34" charset="0"/>
                    <a:cs typeface="Arial" panose="020B0604020202020204" pitchFamily="34" charset="0"/>
                  </a:rPr>
                  <a:t> (</a:t>
                </a:r>
                <a:r>
                  <a:rPr lang="fr-FR" sz="2400" b="1" dirty="0">
                    <a:effectLst/>
                    <a:latin typeface="Comic Sans MS" panose="030F0702030302020204" pitchFamily="66" charset="0"/>
                    <a:ea typeface="Calibri" panose="020F0502020204030204" pitchFamily="34" charset="0"/>
                    <a:cs typeface="Arial" panose="020B0604020202020204" pitchFamily="34" charset="0"/>
                  </a:rPr>
                  <a:t>g = 9,81 N/kg</a:t>
                </a:r>
                <a:r>
                  <a:rPr lang="fr-FR" sz="2400" dirty="0">
                    <a:effectLst/>
                    <a:latin typeface="Comic Sans MS" panose="030F0702030302020204" pitchFamily="66" charset="0"/>
                    <a:ea typeface="Calibri" panose="020F0502020204030204" pitchFamily="34" charset="0"/>
                    <a:cs typeface="Arial" panose="020B0604020202020204" pitchFamily="34" charset="0"/>
                  </a:rPr>
                  <a:t> à la surface de la Terre).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 champ est défini comme le rapport du poids </a:t>
                </a:r>
                <a14:m>
                  <m:oMath xmlns:m="http://schemas.openxmlformats.org/officeDocument/2006/math">
                    <m:acc>
                      <m:accPr>
                        <m:chr m:val="⃗"/>
                        <m:ctrlPr>
                          <a:rPr lang="fr-FR" sz="28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2800" b="1">
                            <a:effectLst/>
                            <a:latin typeface="Comic Sans MS" panose="030F0702030302020204" pitchFamily="66" charset="0"/>
                            <a:ea typeface="Calibri" panose="020F0502020204030204" pitchFamily="34" charset="0"/>
                            <a:cs typeface="Arial" panose="020B0604020202020204" pitchFamily="34" charset="0"/>
                          </a:rPr>
                          <m:t>P</m:t>
                        </m:r>
                      </m:e>
                    </m:acc>
                  </m:oMath>
                </a14:m>
                <a:r>
                  <a:rPr lang="fr-FR" sz="2800" dirty="0">
                    <a:effectLst/>
                    <a:latin typeface="Comic Sans MS" panose="030F0702030302020204" pitchFamily="66" charset="0"/>
                    <a:ea typeface="Calibri" panose="020F0502020204030204" pitchFamily="34" charset="0"/>
                    <a:cs typeface="Arial" panose="020B0604020202020204" pitchFamily="34" charset="0"/>
                  </a:rPr>
                  <a:t> </a:t>
                </a:r>
                <a:r>
                  <a:rPr lang="fr-FR" sz="2400" dirty="0">
                    <a:effectLst/>
                    <a:latin typeface="Comic Sans MS" panose="030F0702030302020204" pitchFamily="66" charset="0"/>
                    <a:ea typeface="Calibri" panose="020F0502020204030204" pitchFamily="34" charset="0"/>
                    <a:cs typeface="Arial" panose="020B0604020202020204" pitchFamily="34" charset="0"/>
                  </a:rPr>
                  <a:t>d’un système par la masse </a:t>
                </a:r>
                <a:r>
                  <a:rPr lang="fr-FR" sz="2400" b="1" dirty="0">
                    <a:effectLst/>
                    <a:latin typeface="Comic Sans MS" panose="030F0702030302020204" pitchFamily="66" charset="0"/>
                    <a:ea typeface="Calibri" panose="020F0502020204030204" pitchFamily="34" charset="0"/>
                    <a:cs typeface="Arial" panose="020B0604020202020204" pitchFamily="34" charset="0"/>
                  </a:rPr>
                  <a:t>m</a:t>
                </a:r>
                <a:r>
                  <a:rPr lang="fr-FR" sz="2400" dirty="0">
                    <a:effectLst/>
                    <a:latin typeface="Comic Sans MS" panose="030F0702030302020204" pitchFamily="66" charset="0"/>
                    <a:ea typeface="Calibri" panose="020F0502020204030204" pitchFamily="34" charset="0"/>
                    <a:cs typeface="Arial" panose="020B0604020202020204" pitchFamily="34" charset="0"/>
                  </a:rPr>
                  <a:t> de ce système soit:</a:t>
                </a:r>
              </a:p>
              <a:p>
                <a:pPr algn="just">
                  <a:lnSpc>
                    <a:spcPct val="107000"/>
                  </a:lnSpc>
                  <a:spcAft>
                    <a:spcPts val="800"/>
                  </a:spcAft>
                </a:pPr>
                <a:endParaRPr lang="fr-FR" sz="2400" dirty="0">
                  <a:latin typeface="Comic Sans MS" panose="030F0702030302020204" pitchFamily="66" charset="0"/>
                  <a:ea typeface="Calibri" panose="020F0502020204030204" pitchFamily="34" charset="0"/>
                  <a:cs typeface="Arial" panose="020B0604020202020204" pitchFamily="34" charset="0"/>
                </a:endParaRPr>
              </a:p>
              <a:p>
                <a:pPr algn="just">
                  <a:lnSpc>
                    <a:spcPct val="107000"/>
                  </a:lnSpc>
                  <a:spcAft>
                    <a:spcPts val="80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g</m:t>
                          </m:r>
                        </m:e>
                      </m:acc>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r>
                        <m:rPr>
                          <m:nor/>
                        </m:rPr>
                        <a:rPr lang="fr-FR" sz="3200" b="1">
                          <a:effectLst/>
                          <a:latin typeface="Comic Sans MS" panose="030F0702030302020204" pitchFamily="66" charset="0"/>
                          <a:ea typeface="Calibri" panose="020F0502020204030204" pitchFamily="34" charset="0"/>
                          <a:cs typeface="Arial" panose="020B0604020202020204" pitchFamily="34" charset="0"/>
                        </a:rPr>
                        <m:t>=</m:t>
                      </m:r>
                      <m:r>
                        <m:rPr>
                          <m:nor/>
                        </m:rPr>
                        <a:rPr lang="fr-FR" sz="3200" b="1">
                          <a:effectLst/>
                          <a:latin typeface="Cambria Math" panose="02040503050406030204" pitchFamily="18" charset="0"/>
                          <a:ea typeface="Calibri" panose="020F0502020204030204" pitchFamily="34" charset="0"/>
                          <a:cs typeface="Arial" panose="020B0604020202020204" pitchFamily="34" charset="0"/>
                        </a:rPr>
                        <m:t> </m:t>
                      </m:r>
                      <m:f>
                        <m:fPr>
                          <m:ctrlPr>
                            <a:rPr lang="fr-FR" sz="3200" b="1" i="1">
                              <a:effectLst/>
                              <a:latin typeface="Cambria Math" panose="02040503050406030204" pitchFamily="18" charset="0"/>
                              <a:ea typeface="Calibri" panose="020F0502020204030204" pitchFamily="34" charset="0"/>
                              <a:cs typeface="Arial" panose="020B0604020202020204" pitchFamily="34" charset="0"/>
                            </a:rPr>
                          </m:ctrlPr>
                        </m:fPr>
                        <m:num>
                          <m:acc>
                            <m:accPr>
                              <m:chr m:val="⃗"/>
                              <m:ctrlPr>
                                <a:rPr lang="fr-FR" sz="3200" b="1" i="1">
                                  <a:effectLst/>
                                  <a:latin typeface="Cambria Math" panose="02040503050406030204" pitchFamily="18" charset="0"/>
                                  <a:ea typeface="Calibri" panose="020F0502020204030204" pitchFamily="34" charset="0"/>
                                  <a:cs typeface="Arial" panose="020B0604020202020204" pitchFamily="34" charset="0"/>
                                </a:rPr>
                              </m:ctrlPr>
                            </m:accPr>
                            <m:e>
                              <m:r>
                                <m:rPr>
                                  <m:nor/>
                                </m:rPr>
                                <a:rPr lang="fr-FR" sz="3200" b="1">
                                  <a:effectLst/>
                                  <a:latin typeface="Comic Sans MS" panose="030F0702030302020204" pitchFamily="66" charset="0"/>
                                  <a:ea typeface="Calibri" panose="020F0502020204030204" pitchFamily="34" charset="0"/>
                                  <a:cs typeface="Arial" panose="020B0604020202020204" pitchFamily="34" charset="0"/>
                                </a:rPr>
                                <m:t>P</m:t>
                              </m:r>
                            </m:e>
                          </m:acc>
                        </m:num>
                        <m:den>
                          <m:r>
                            <m:rPr>
                              <m:nor/>
                            </m:rPr>
                            <a:rPr lang="fr-FR" sz="3200" b="1">
                              <a:effectLst/>
                              <a:latin typeface="Comic Sans MS" panose="030F0702030302020204" pitchFamily="66" charset="0"/>
                              <a:ea typeface="Calibri" panose="020F0502020204030204" pitchFamily="34" charset="0"/>
                              <a:cs typeface="Arial" panose="020B0604020202020204" pitchFamily="34" charset="0"/>
                            </a:rPr>
                            <m:t>m</m:t>
                          </m:r>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ZoneTexte 3">
                <a:extLst>
                  <a:ext uri="{FF2B5EF4-FFF2-40B4-BE49-F238E27FC236}">
                    <a16:creationId xmlns:a16="http://schemas.microsoft.com/office/drawing/2014/main" id="{2219BE63-D62F-EF83-9387-B458266B0B6D}"/>
                  </a:ext>
                </a:extLst>
              </p:cNvPr>
              <p:cNvSpPr txBox="1">
                <a:spLocks noRot="1" noChangeAspect="1" noMove="1" noResize="1" noEditPoints="1" noAdjustHandles="1" noChangeArrowheads="1" noChangeShapeType="1" noTextEdit="1"/>
              </p:cNvSpPr>
              <p:nvPr/>
            </p:nvSpPr>
            <p:spPr>
              <a:xfrm>
                <a:off x="0" y="0"/>
                <a:ext cx="12192000" cy="6010235"/>
              </a:xfrm>
              <a:prstGeom prst="rect">
                <a:avLst/>
              </a:prstGeom>
              <a:blipFill>
                <a:blip r:embed="rId2"/>
                <a:stretch>
                  <a:fillRect l="-750" t="-710" r="-750"/>
                </a:stretch>
              </a:blipFill>
            </p:spPr>
            <p:txBody>
              <a:bodyPr/>
              <a:lstStyle/>
              <a:p>
                <a:r>
                  <a:rPr lang="fr-FR">
                    <a:noFill/>
                  </a:rPr>
                  <a:t> </a:t>
                </a:r>
              </a:p>
            </p:txBody>
          </p:sp>
        </mc:Fallback>
      </mc:AlternateContent>
      <p:pic>
        <p:nvPicPr>
          <p:cNvPr id="5" name="Image 4" descr="Mouvement dans un champ de pesanteur uniforme : Mouvement et interactions:  Physique-Chimie: Baccalauréat Flashcards | Quizlet">
            <a:extLst>
              <a:ext uri="{FF2B5EF4-FFF2-40B4-BE49-F238E27FC236}">
                <a16:creationId xmlns:a16="http://schemas.microsoft.com/office/drawing/2014/main" id="{14FF5F4D-2839-A693-7540-3A2F021E80FE}"/>
              </a:ext>
            </a:extLst>
          </p:cNvPr>
          <p:cNvPicPr>
            <a:picLocks noChangeAspect="1"/>
          </p:cNvPicPr>
          <p:nvPr/>
        </p:nvPicPr>
        <p:blipFill rotWithShape="1">
          <a:blip r:embed="rId3">
            <a:extLst>
              <a:ext uri="{28A0092B-C50C-407E-A947-70E740481C1C}">
                <a14:useLocalDpi xmlns:a14="http://schemas.microsoft.com/office/drawing/2010/main" val="0"/>
              </a:ext>
            </a:extLst>
          </a:blip>
          <a:srcRect l="1770" t="3757" r="50364" b="2891"/>
          <a:stretch/>
        </p:blipFill>
        <p:spPr bwMode="auto">
          <a:xfrm>
            <a:off x="1673351" y="3785615"/>
            <a:ext cx="2926081" cy="2953513"/>
          </a:xfrm>
          <a:prstGeom prst="rect">
            <a:avLst/>
          </a:prstGeom>
          <a:noFill/>
          <a:ln>
            <a:noFill/>
          </a:ln>
        </p:spPr>
      </p:pic>
      <p:pic>
        <p:nvPicPr>
          <p:cNvPr id="6" name="Image 5" descr="Mouvement dans un champ de pesanteur uniforme : Mouvement et interactions:  Physique-Chimie: Baccalauréat Flashcards | Quizlet">
            <a:extLst>
              <a:ext uri="{FF2B5EF4-FFF2-40B4-BE49-F238E27FC236}">
                <a16:creationId xmlns:a16="http://schemas.microsoft.com/office/drawing/2014/main" id="{4A989292-A08D-7A7D-C418-CC5737CD541F}"/>
              </a:ext>
            </a:extLst>
          </p:cNvPr>
          <p:cNvPicPr>
            <a:picLocks noChangeAspect="1"/>
          </p:cNvPicPr>
          <p:nvPr/>
        </p:nvPicPr>
        <p:blipFill rotWithShape="1">
          <a:blip r:embed="rId3">
            <a:extLst>
              <a:ext uri="{28A0092B-C50C-407E-A947-70E740481C1C}">
                <a14:useLocalDpi xmlns:a14="http://schemas.microsoft.com/office/drawing/2010/main" val="0"/>
              </a:ext>
            </a:extLst>
          </a:blip>
          <a:srcRect l="51930" t="3757" r="2449" b="2891"/>
          <a:stretch/>
        </p:blipFill>
        <p:spPr bwMode="auto">
          <a:xfrm>
            <a:off x="7592570" y="3785614"/>
            <a:ext cx="2788920" cy="2953513"/>
          </a:xfrm>
          <a:prstGeom prst="rect">
            <a:avLst/>
          </a:prstGeom>
          <a:noFill/>
          <a:ln>
            <a:noFill/>
          </a:ln>
        </p:spPr>
      </p:pic>
    </p:spTree>
    <p:extLst>
      <p:ext uri="{BB962C8B-B14F-4D97-AF65-F5344CB8AC3E}">
        <p14:creationId xmlns:p14="http://schemas.microsoft.com/office/powerpoint/2010/main" val="2320695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B2CD7218-EB51-826E-7CD6-ECE0805A9ED1}"/>
              </a:ext>
            </a:extLst>
          </p:cNvPr>
          <p:cNvCxnSpPr>
            <a:cxnSpLocks noChangeShapeType="1"/>
          </p:cNvCxnSpPr>
          <p:nvPr/>
        </p:nvCxnSpPr>
        <p:spPr bwMode="auto">
          <a:xfrm>
            <a:off x="5336540" y="9170670"/>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 name="ZoneTexte 2">
            <a:extLst>
              <a:ext uri="{FF2B5EF4-FFF2-40B4-BE49-F238E27FC236}">
                <a16:creationId xmlns:a16="http://schemas.microsoft.com/office/drawing/2014/main" id="{C51926EC-8AE3-F787-24C3-5D7D5194181F}"/>
              </a:ext>
            </a:extLst>
          </p:cNvPr>
          <p:cNvSpPr txBox="1"/>
          <p:nvPr/>
        </p:nvSpPr>
        <p:spPr>
          <a:xfrm>
            <a:off x="0" y="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loi de la gravitation universelle correspond à l’expression de la valeur de la force de gravitation s’exerçant entre deux corps.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68623B24-B151-8745-156E-6009D92657B9}"/>
              </a:ext>
            </a:extLst>
          </p:cNvPr>
          <p:cNvSpPr txBox="1"/>
          <p:nvPr/>
        </p:nvSpPr>
        <p:spPr>
          <a:xfrm>
            <a:off x="0" y="974275"/>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Deux objets ponctuels A et B de masse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A</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et M</a:t>
            </a:r>
            <a:r>
              <a:rPr lang="fr-FR" sz="2400" baseline="-25000" dirty="0">
                <a:effectLst/>
                <a:latin typeface="Comic Sans MS" panose="030F0702030302020204" pitchFamily="66" charset="0"/>
                <a:ea typeface="Times New Roman" panose="02020603050405020304" pitchFamily="18" charset="0"/>
                <a:cs typeface="Times New Roman" panose="02020603050405020304" pitchFamily="18" charset="0"/>
              </a:rPr>
              <a:t>B</a:t>
            </a: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 exercent l'un sur l'autre une force attractive, dirigée suivant la droite qui les joint.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068E42E6-4974-3A6C-A51D-0E7C950E5405}"/>
                  </a:ext>
                </a:extLst>
              </p:cNvPr>
              <p:cNvSpPr txBox="1"/>
              <p:nvPr/>
            </p:nvSpPr>
            <p:spPr>
              <a:xfrm>
                <a:off x="86868" y="1838614"/>
                <a:ext cx="12105132" cy="952568"/>
              </a:xfrm>
              <a:prstGeom prst="rect">
                <a:avLst/>
              </a:prstGeom>
              <a:noFill/>
            </p:spPr>
            <p:txBody>
              <a:bodyPr wrap="square">
                <a:spAutoFit/>
              </a:bodyPr>
              <a:lstStyle/>
              <a:p>
                <a:pPr algn="ctr">
                  <a:lnSpc>
                    <a:spcPct val="107000"/>
                  </a:lnSpc>
                  <a:spcAft>
                    <a:spcPts val="800"/>
                  </a:spcAft>
                </a:pPr>
                <a14:m>
                  <m:oMath xmlns:m="http://schemas.openxmlformats.org/officeDocument/2006/math">
                    <m:acc>
                      <m:accPr>
                        <m:chr m:val="⃗"/>
                        <m:ctrlPr>
                          <a:rPr lang="fr-FR" sz="2400" b="1" i="1" smtClean="0">
                            <a:effectLst/>
                            <a:latin typeface="Cambria Math" panose="02040503050406030204" pitchFamily="18" charset="0"/>
                          </a:rPr>
                        </m:ctrlPr>
                      </m:accPr>
                      <m:e>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F</m:t>
                            </m:r>
                          </m:e>
                          <m:sub>
                            <m:r>
                              <m:rPr>
                                <m:nor/>
                              </m:rPr>
                              <a:rPr lang="en-US" sz="2400" b="1">
                                <a:effectLst/>
                                <a:latin typeface="Comic Sans MS" panose="030F0702030302020204" pitchFamily="66" charset="0"/>
                              </a:rPr>
                              <m:t>A</m:t>
                            </m:r>
                            <m:r>
                              <m:rPr>
                                <m:nor/>
                              </m:rPr>
                              <a:rPr lang="en-US" sz="2400" b="1">
                                <a:effectLst/>
                                <a:latin typeface="Comic Sans MS" panose="030F0702030302020204" pitchFamily="66" charset="0"/>
                              </a:rPr>
                              <m:t>/</m:t>
                            </m:r>
                            <m:r>
                              <m:rPr>
                                <m:nor/>
                              </m:rPr>
                              <a:rPr lang="en-US" sz="2400" b="1">
                                <a:effectLst/>
                                <a:latin typeface="Comic Sans MS" panose="030F0702030302020204" pitchFamily="66" charset="0"/>
                              </a:rPr>
                              <m:t>B</m:t>
                            </m:r>
                          </m:sub>
                        </m:sSub>
                      </m:e>
                    </m:acc>
                    <m:r>
                      <m:rPr>
                        <m:nor/>
                      </m:rPr>
                      <a:rPr lang="en-US" sz="2400" b="1">
                        <a:effectLst/>
                        <a:latin typeface="Comic Sans MS" panose="030F0702030302020204" pitchFamily="66" charset="0"/>
                      </a:rPr>
                      <m:t> = − </m:t>
                    </m:r>
                    <m:acc>
                      <m:accPr>
                        <m:chr m:val="⃗"/>
                        <m:ctrlPr>
                          <a:rPr lang="fr-FR" sz="2400" b="1" i="1">
                            <a:effectLst/>
                            <a:latin typeface="Cambria Math" panose="02040503050406030204" pitchFamily="18" charset="0"/>
                          </a:rPr>
                        </m:ctrlPr>
                      </m:accPr>
                      <m:e>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F</m:t>
                            </m:r>
                          </m:e>
                          <m:sub>
                            <m:r>
                              <m:rPr>
                                <m:nor/>
                              </m:rPr>
                              <a:rPr lang="en-US" sz="2400" b="1">
                                <a:effectLst/>
                                <a:latin typeface="Comic Sans MS" panose="030F0702030302020204" pitchFamily="66" charset="0"/>
                              </a:rPr>
                              <m:t>B</m:t>
                            </m:r>
                            <m:r>
                              <m:rPr>
                                <m:nor/>
                              </m:rPr>
                              <a:rPr lang="en-US" sz="2400" b="1">
                                <a:effectLst/>
                                <a:latin typeface="Comic Sans MS" panose="030F0702030302020204" pitchFamily="66" charset="0"/>
                              </a:rPr>
                              <m:t>/</m:t>
                            </m:r>
                            <m:r>
                              <m:rPr>
                                <m:nor/>
                              </m:rPr>
                              <a:rPr lang="en-US" sz="2400" b="1">
                                <a:effectLst/>
                                <a:latin typeface="Comic Sans MS" panose="030F0702030302020204" pitchFamily="66" charset="0"/>
                              </a:rPr>
                              <m:t>A</m:t>
                            </m:r>
                          </m:sub>
                        </m:sSub>
                      </m:e>
                    </m:acc>
                    <m:r>
                      <m:rPr>
                        <m:nor/>
                      </m:rPr>
                      <a:rPr lang="en-US" sz="2400" b="1">
                        <a:effectLst/>
                        <a:latin typeface="Comic Sans MS" panose="030F0702030302020204" pitchFamily="66" charset="0"/>
                      </a:rPr>
                      <m:t> = −</m:t>
                    </m:r>
                    <m:r>
                      <m:rPr>
                        <m:nor/>
                      </m:rPr>
                      <a:rPr lang="en-US" sz="2400" b="1">
                        <a:effectLst/>
                        <a:latin typeface="Comic Sans MS" panose="030F0702030302020204" pitchFamily="66" charset="0"/>
                      </a:rPr>
                      <m:t>G</m:t>
                    </m:r>
                    <m:r>
                      <m:rPr>
                        <m:nor/>
                      </m:rPr>
                      <a:rPr lang="en-US" sz="2400" b="1">
                        <a:effectLst/>
                        <a:latin typeface="Comic Sans MS" panose="030F0702030302020204" pitchFamily="66" charset="0"/>
                      </a:rPr>
                      <m:t>.</m:t>
                    </m:r>
                    <m:f>
                      <m:fPr>
                        <m:ctrlPr>
                          <a:rPr lang="fr-FR" sz="2400" b="1" i="1">
                            <a:effectLst/>
                            <a:latin typeface="Cambria Math" panose="02040503050406030204" pitchFamily="18" charset="0"/>
                          </a:rPr>
                        </m:ctrlPr>
                      </m:fPr>
                      <m:num>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M</m:t>
                            </m:r>
                          </m:e>
                          <m:sub>
                            <m:r>
                              <m:rPr>
                                <m:nor/>
                              </m:rPr>
                              <a:rPr lang="en-US" sz="2400" b="1">
                                <a:effectLst/>
                                <a:latin typeface="Comic Sans MS" panose="030F0702030302020204" pitchFamily="66" charset="0"/>
                              </a:rPr>
                              <m:t>A</m:t>
                            </m:r>
                          </m:sub>
                        </m:sSub>
                        <m:r>
                          <m:rPr>
                            <m:nor/>
                          </m:rPr>
                          <a:rPr lang="en-US" sz="2400" b="1">
                            <a:effectLst/>
                            <a:latin typeface="Comic Sans MS" panose="030F0702030302020204" pitchFamily="66" charset="0"/>
                          </a:rPr>
                          <m:t>.</m:t>
                        </m:r>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M</m:t>
                            </m:r>
                          </m:e>
                          <m:sub>
                            <m:r>
                              <m:rPr>
                                <m:nor/>
                              </m:rPr>
                              <a:rPr lang="en-US" sz="2400" b="1">
                                <a:effectLst/>
                                <a:latin typeface="Comic Sans MS" panose="030F0702030302020204" pitchFamily="66" charset="0"/>
                              </a:rPr>
                              <m:t>B</m:t>
                            </m:r>
                          </m:sub>
                        </m:sSub>
                      </m:num>
                      <m:den>
                        <m:sSup>
                          <m:sSupPr>
                            <m:ctrlPr>
                              <a:rPr lang="fr-FR" sz="2400" b="1" i="1">
                                <a:effectLst/>
                                <a:latin typeface="Cambria Math" panose="02040503050406030204" pitchFamily="18" charset="0"/>
                              </a:rPr>
                            </m:ctrlPr>
                          </m:sSupPr>
                          <m:e>
                            <m:r>
                              <m:rPr>
                                <m:nor/>
                              </m:rPr>
                              <a:rPr lang="en-US" sz="2400" b="1">
                                <a:effectLst/>
                                <a:latin typeface="Comic Sans MS" panose="030F0702030302020204" pitchFamily="66" charset="0"/>
                              </a:rPr>
                              <m:t>r</m:t>
                            </m:r>
                          </m:e>
                          <m:sup>
                            <m:r>
                              <m:rPr>
                                <m:nor/>
                              </m:rPr>
                              <a:rPr lang="en-US" sz="2400" b="1">
                                <a:effectLst/>
                                <a:latin typeface="Comic Sans MS" panose="030F0702030302020204" pitchFamily="66" charset="0"/>
                              </a:rPr>
                              <m:t>2</m:t>
                            </m:r>
                          </m:sup>
                        </m:sSup>
                      </m:den>
                    </m:f>
                    <m:r>
                      <m:rPr>
                        <m:nor/>
                      </m:rPr>
                      <a:rPr lang="en-US" sz="2400" b="1">
                        <a:effectLst/>
                        <a:latin typeface="Comic Sans MS" panose="030F0702030302020204" pitchFamily="66" charset="0"/>
                      </a:rPr>
                      <m:t>.</m:t>
                    </m:r>
                    <m:acc>
                      <m:accPr>
                        <m:chr m:val="⃗"/>
                        <m:ctrlPr>
                          <a:rPr lang="fr-FR" sz="2400" b="1" i="1">
                            <a:effectLst/>
                            <a:latin typeface="Cambria Math" panose="02040503050406030204" pitchFamily="18" charset="0"/>
                          </a:rPr>
                        </m:ctrlPr>
                      </m:accPr>
                      <m:e>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u</m:t>
                            </m:r>
                          </m:e>
                          <m:sub>
                            <m:r>
                              <m:rPr>
                                <m:nor/>
                              </m:rPr>
                              <a:rPr lang="en-US" sz="2400" b="1">
                                <a:effectLst/>
                                <a:latin typeface="Comic Sans MS" panose="030F0702030302020204" pitchFamily="66" charset="0"/>
                              </a:rPr>
                              <m:t>AB</m:t>
                            </m:r>
                          </m:sub>
                        </m:sSub>
                      </m:e>
                    </m:acc>
                  </m:oMath>
                </a14:m>
                <a:r>
                  <a:rPr lang="fr-FR" sz="2400" b="1" dirty="0">
                    <a:effectLst/>
                    <a:latin typeface="Comic Sans MS" panose="030F0702030302020204" pitchFamily="66" charset="0"/>
                  </a:rPr>
                  <a:t>            </a:t>
                </a:r>
                <a14:m>
                  <m:oMath xmlns:m="http://schemas.openxmlformats.org/officeDocument/2006/math">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F</m:t>
                        </m:r>
                      </m:e>
                      <m:sub>
                        <m:r>
                          <m:rPr>
                            <m:nor/>
                          </m:rPr>
                          <a:rPr lang="en-US" sz="2400" b="1">
                            <a:effectLst/>
                            <a:latin typeface="Comic Sans MS" panose="030F0702030302020204" pitchFamily="66" charset="0"/>
                          </a:rPr>
                          <m:t>A</m:t>
                        </m:r>
                        <m:r>
                          <m:rPr>
                            <m:nor/>
                          </m:rPr>
                          <a:rPr lang="en-US" sz="2400" b="1">
                            <a:effectLst/>
                            <a:latin typeface="Comic Sans MS" panose="030F0702030302020204" pitchFamily="66" charset="0"/>
                          </a:rPr>
                          <m:t>/</m:t>
                        </m:r>
                        <m:r>
                          <m:rPr>
                            <m:nor/>
                          </m:rPr>
                          <a:rPr lang="en-US" sz="2400" b="1">
                            <a:effectLst/>
                            <a:latin typeface="Comic Sans MS" panose="030F0702030302020204" pitchFamily="66" charset="0"/>
                          </a:rPr>
                          <m:t>B</m:t>
                        </m:r>
                      </m:sub>
                    </m:sSub>
                    <m:r>
                      <m:rPr>
                        <m:nor/>
                      </m:rPr>
                      <a:rPr lang="fr-FR" sz="2400" b="1">
                        <a:effectLst/>
                        <a:latin typeface="Comic Sans MS" panose="030F0702030302020204" pitchFamily="66" charset="0"/>
                      </a:rPr>
                      <m:t> </m:t>
                    </m:r>
                    <m:r>
                      <m:rPr>
                        <m:nor/>
                      </m:rPr>
                      <a:rPr lang="en-US" sz="2400" b="1">
                        <a:effectLst/>
                        <a:latin typeface="Comic Sans MS" panose="030F0702030302020204" pitchFamily="66" charset="0"/>
                      </a:rPr>
                      <m:t>= </m:t>
                    </m:r>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F</m:t>
                        </m:r>
                      </m:e>
                      <m:sub>
                        <m:r>
                          <m:rPr>
                            <m:nor/>
                          </m:rPr>
                          <a:rPr lang="en-US" sz="2400" b="1">
                            <a:effectLst/>
                            <a:latin typeface="Comic Sans MS" panose="030F0702030302020204" pitchFamily="66" charset="0"/>
                          </a:rPr>
                          <m:t>B</m:t>
                        </m:r>
                        <m:r>
                          <m:rPr>
                            <m:nor/>
                          </m:rPr>
                          <a:rPr lang="en-US" sz="2400" b="1">
                            <a:effectLst/>
                            <a:latin typeface="Comic Sans MS" panose="030F0702030302020204" pitchFamily="66" charset="0"/>
                          </a:rPr>
                          <m:t>/</m:t>
                        </m:r>
                        <m:r>
                          <m:rPr>
                            <m:nor/>
                          </m:rPr>
                          <a:rPr lang="en-US" sz="2400" b="1">
                            <a:effectLst/>
                            <a:latin typeface="Comic Sans MS" panose="030F0702030302020204" pitchFamily="66" charset="0"/>
                          </a:rPr>
                          <m:t>A</m:t>
                        </m:r>
                      </m:sub>
                    </m:sSub>
                    <m:r>
                      <m:rPr>
                        <m:nor/>
                      </m:rPr>
                      <a:rPr lang="fr-FR" sz="2400" b="1">
                        <a:effectLst/>
                        <a:latin typeface="Comic Sans MS" panose="030F0702030302020204" pitchFamily="66" charset="0"/>
                      </a:rPr>
                      <m:t> </m:t>
                    </m:r>
                    <m:r>
                      <m:rPr>
                        <m:nor/>
                      </m:rPr>
                      <a:rPr lang="en-US" sz="2400" b="1">
                        <a:effectLst/>
                        <a:latin typeface="Comic Sans MS" panose="030F0702030302020204" pitchFamily="66" charset="0"/>
                      </a:rPr>
                      <m:t>= </m:t>
                    </m:r>
                    <m:r>
                      <m:rPr>
                        <m:nor/>
                      </m:rPr>
                      <a:rPr lang="en-US" sz="2400" b="1">
                        <a:effectLst/>
                        <a:latin typeface="Comic Sans MS" panose="030F0702030302020204" pitchFamily="66" charset="0"/>
                      </a:rPr>
                      <m:t>G</m:t>
                    </m:r>
                    <m:r>
                      <m:rPr>
                        <m:nor/>
                      </m:rPr>
                      <a:rPr lang="en-US" sz="2400" b="1">
                        <a:effectLst/>
                        <a:latin typeface="Comic Sans MS" panose="030F0702030302020204" pitchFamily="66" charset="0"/>
                      </a:rPr>
                      <m:t>.</m:t>
                    </m:r>
                    <m:f>
                      <m:fPr>
                        <m:ctrlPr>
                          <a:rPr lang="fr-FR" sz="2400" b="1" i="1">
                            <a:effectLst/>
                            <a:latin typeface="Cambria Math" panose="02040503050406030204" pitchFamily="18" charset="0"/>
                          </a:rPr>
                        </m:ctrlPr>
                      </m:fPr>
                      <m:num>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M</m:t>
                            </m:r>
                          </m:e>
                          <m:sub>
                            <m:r>
                              <m:rPr>
                                <m:nor/>
                              </m:rPr>
                              <a:rPr lang="en-US" sz="2400" b="1">
                                <a:effectLst/>
                                <a:latin typeface="Comic Sans MS" panose="030F0702030302020204" pitchFamily="66" charset="0"/>
                              </a:rPr>
                              <m:t>A</m:t>
                            </m:r>
                          </m:sub>
                        </m:sSub>
                        <m:r>
                          <m:rPr>
                            <m:nor/>
                          </m:rPr>
                          <a:rPr lang="en-US" sz="2400" b="1">
                            <a:effectLst/>
                            <a:latin typeface="Comic Sans MS" panose="030F0702030302020204" pitchFamily="66" charset="0"/>
                          </a:rPr>
                          <m:t>.</m:t>
                        </m:r>
                        <m:sSub>
                          <m:sSubPr>
                            <m:ctrlPr>
                              <a:rPr lang="fr-FR" sz="2400" b="1" i="1">
                                <a:effectLst/>
                                <a:latin typeface="Cambria Math" panose="02040503050406030204" pitchFamily="18" charset="0"/>
                              </a:rPr>
                            </m:ctrlPr>
                          </m:sSubPr>
                          <m:e>
                            <m:r>
                              <m:rPr>
                                <m:nor/>
                              </m:rPr>
                              <a:rPr lang="en-US" sz="2400" b="1">
                                <a:effectLst/>
                                <a:latin typeface="Comic Sans MS" panose="030F0702030302020204" pitchFamily="66" charset="0"/>
                              </a:rPr>
                              <m:t>M</m:t>
                            </m:r>
                          </m:e>
                          <m:sub>
                            <m:r>
                              <m:rPr>
                                <m:nor/>
                              </m:rPr>
                              <a:rPr lang="en-US" sz="2400" b="1">
                                <a:effectLst/>
                                <a:latin typeface="Comic Sans MS" panose="030F0702030302020204" pitchFamily="66" charset="0"/>
                              </a:rPr>
                              <m:t>B</m:t>
                            </m:r>
                          </m:sub>
                        </m:sSub>
                      </m:num>
                      <m:den>
                        <m:sSup>
                          <m:sSupPr>
                            <m:ctrlPr>
                              <a:rPr lang="fr-FR" sz="2400" b="1" i="1">
                                <a:effectLst/>
                                <a:latin typeface="Cambria Math" panose="02040503050406030204" pitchFamily="18" charset="0"/>
                              </a:rPr>
                            </m:ctrlPr>
                          </m:sSupPr>
                          <m:e>
                            <m:r>
                              <m:rPr>
                                <m:nor/>
                              </m:rPr>
                              <a:rPr lang="en-US" sz="2400" b="1">
                                <a:effectLst/>
                                <a:latin typeface="Comic Sans MS" panose="030F0702030302020204" pitchFamily="66" charset="0"/>
                              </a:rPr>
                              <m:t>r</m:t>
                            </m:r>
                          </m:e>
                          <m:sup>
                            <m:r>
                              <m:rPr>
                                <m:nor/>
                              </m:rPr>
                              <a:rPr lang="en-US" sz="2400" b="1">
                                <a:effectLst/>
                                <a:latin typeface="Comic Sans MS" panose="030F0702030302020204" pitchFamily="66" charset="0"/>
                              </a:rPr>
                              <m:t>2</m:t>
                            </m:r>
                          </m:sup>
                        </m:sSup>
                      </m:den>
                    </m:f>
                  </m:oMath>
                </a14:m>
                <a:endParaRPr lang="fr-FR" sz="2400" b="1" dirty="0">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xmlns="">
          <p:sp>
            <p:nvSpPr>
              <p:cNvPr id="8" name="ZoneTexte 7">
                <a:extLst>
                  <a:ext uri="{FF2B5EF4-FFF2-40B4-BE49-F238E27FC236}">
                    <a16:creationId xmlns:a16="http://schemas.microsoft.com/office/drawing/2014/main" id="{068E42E6-4974-3A6C-A51D-0E7C950E5405}"/>
                  </a:ext>
                </a:extLst>
              </p:cNvPr>
              <p:cNvSpPr txBox="1">
                <a:spLocks noRot="1" noChangeAspect="1" noMove="1" noResize="1" noEditPoints="1" noAdjustHandles="1" noChangeArrowheads="1" noChangeShapeType="1" noTextEdit="1"/>
              </p:cNvSpPr>
              <p:nvPr/>
            </p:nvSpPr>
            <p:spPr>
              <a:xfrm>
                <a:off x="86868" y="1838614"/>
                <a:ext cx="12105132" cy="952568"/>
              </a:xfrm>
              <a:prstGeom prst="rect">
                <a:avLst/>
              </a:prstGeom>
              <a:blipFill>
                <a:blip r:embed="rId2"/>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1EB2E825-06AB-773F-9B25-D7CC2C699346}"/>
                  </a:ext>
                </a:extLst>
              </p:cNvPr>
              <p:cNvSpPr txBox="1"/>
              <p:nvPr/>
            </p:nvSpPr>
            <p:spPr>
              <a:xfrm>
                <a:off x="0" y="2984805"/>
                <a:ext cx="7589520" cy="3863878"/>
              </a:xfrm>
              <a:prstGeom prst="rect">
                <a:avLst/>
              </a:prstGeom>
              <a:noFill/>
            </p:spPr>
            <p:txBody>
              <a:bodyPr wrap="square">
                <a:spAutoFit/>
              </a:bodyPr>
              <a:lstStyle/>
              <a:p>
                <a:pPr algn="just">
                  <a:lnSpc>
                    <a:spcPct val="107000"/>
                  </a:lnSpc>
                  <a:spcAft>
                    <a:spcPts val="800"/>
                  </a:spcAft>
                </a:pPr>
                <a14:m>
                  <m:oMath xmlns:m="http://schemas.openxmlformats.org/officeDocument/2006/math">
                    <m:acc>
                      <m:accPr>
                        <m:chr m:val="⃗"/>
                        <m:ctrlPr>
                          <a:rPr lang="fr-FR" sz="2400" i="1" smtClean="0">
                            <a:effectLst/>
                            <a:latin typeface="Cambria Math" panose="02040503050406030204" pitchFamily="18" charset="0"/>
                          </a:rPr>
                        </m:ctrlPr>
                      </m:accPr>
                      <m:e>
                        <m:sSub>
                          <m:sSubPr>
                            <m:ctrlPr>
                              <a:rPr lang="fr-FR" sz="2400" i="1">
                                <a:effectLst/>
                                <a:latin typeface="Cambria Math" panose="02040503050406030204" pitchFamily="18" charset="0"/>
                              </a:rPr>
                            </m:ctrlPr>
                          </m:sSubPr>
                          <m:e>
                            <m:r>
                              <m:rPr>
                                <m:nor/>
                              </m:rPr>
                              <a:rPr lang="fr-FR" sz="2400">
                                <a:effectLst/>
                                <a:latin typeface="Comic Sans MS" panose="030F0702030302020204" pitchFamily="66" charset="0"/>
                              </a:rPr>
                              <m:t>F</m:t>
                            </m:r>
                          </m:e>
                          <m:sub>
                            <m:r>
                              <m:rPr>
                                <m:nor/>
                              </m:rPr>
                              <a:rPr lang="fr-FR" sz="2400">
                                <a:effectLst/>
                                <a:latin typeface="Comic Sans MS" panose="030F0702030302020204" pitchFamily="66" charset="0"/>
                              </a:rPr>
                              <m:t>A</m:t>
                            </m:r>
                            <m:r>
                              <m:rPr>
                                <m:nor/>
                              </m:rPr>
                              <a:rPr lang="fr-FR" sz="2400">
                                <a:effectLst/>
                                <a:latin typeface="Comic Sans MS" panose="030F0702030302020204" pitchFamily="66" charset="0"/>
                              </a:rPr>
                              <m:t>/</m:t>
                            </m:r>
                            <m:r>
                              <m:rPr>
                                <m:nor/>
                              </m:rPr>
                              <a:rPr lang="fr-FR" sz="2400">
                                <a:effectLst/>
                                <a:latin typeface="Comic Sans MS" panose="030F0702030302020204" pitchFamily="66" charset="0"/>
                              </a:rPr>
                              <m:t>B</m:t>
                            </m:r>
                          </m:sub>
                        </m:sSub>
                      </m:e>
                    </m:acc>
                  </m:oMath>
                </a14:m>
                <a:r>
                  <a:rPr lang="fr-FR" sz="2400" dirty="0">
                    <a:effectLst/>
                    <a:latin typeface="Comic Sans MS" panose="030F0702030302020204" pitchFamily="66" charset="0"/>
                  </a:rPr>
                  <a:t>: Force exercée par A sur B (N)</a:t>
                </a:r>
              </a:p>
              <a:p>
                <a:pPr algn="just">
                  <a:lnSpc>
                    <a:spcPct val="107000"/>
                  </a:lnSpc>
                  <a:spcAft>
                    <a:spcPts val="800"/>
                  </a:spcAft>
                </a:pPr>
                <a14:m>
                  <m:oMath xmlns:m="http://schemas.openxmlformats.org/officeDocument/2006/math">
                    <m:acc>
                      <m:accPr>
                        <m:chr m:val="⃗"/>
                        <m:ctrlPr>
                          <a:rPr lang="fr-FR" sz="2400" i="1">
                            <a:effectLst/>
                            <a:latin typeface="Cambria Math" panose="02040503050406030204" pitchFamily="18" charset="0"/>
                          </a:rPr>
                        </m:ctrlPr>
                      </m:accPr>
                      <m:e>
                        <m:sSub>
                          <m:sSubPr>
                            <m:ctrlPr>
                              <a:rPr lang="fr-FR" sz="2400" i="1">
                                <a:effectLst/>
                                <a:latin typeface="Cambria Math" panose="02040503050406030204" pitchFamily="18" charset="0"/>
                              </a:rPr>
                            </m:ctrlPr>
                          </m:sSubPr>
                          <m:e>
                            <m:r>
                              <m:rPr>
                                <m:nor/>
                              </m:rPr>
                              <a:rPr lang="fr-FR" sz="2400">
                                <a:effectLst/>
                                <a:latin typeface="Comic Sans MS" panose="030F0702030302020204" pitchFamily="66" charset="0"/>
                              </a:rPr>
                              <m:t>F</m:t>
                            </m:r>
                          </m:e>
                          <m:sub>
                            <m:r>
                              <m:rPr>
                                <m:nor/>
                              </m:rPr>
                              <a:rPr lang="fr-FR" sz="2400">
                                <a:effectLst/>
                                <a:latin typeface="Comic Sans MS" panose="030F0702030302020204" pitchFamily="66" charset="0"/>
                              </a:rPr>
                              <m:t>B</m:t>
                            </m:r>
                            <m:r>
                              <m:rPr>
                                <m:nor/>
                              </m:rPr>
                              <a:rPr lang="fr-FR" sz="2400">
                                <a:effectLst/>
                                <a:latin typeface="Comic Sans MS" panose="030F0702030302020204" pitchFamily="66" charset="0"/>
                              </a:rPr>
                              <m:t>/</m:t>
                            </m:r>
                            <m:r>
                              <m:rPr>
                                <m:nor/>
                              </m:rPr>
                              <a:rPr lang="fr-FR" sz="2400">
                                <a:effectLst/>
                                <a:latin typeface="Comic Sans MS" panose="030F0702030302020204" pitchFamily="66" charset="0"/>
                              </a:rPr>
                              <m:t>A</m:t>
                            </m:r>
                          </m:sub>
                        </m:sSub>
                      </m:e>
                    </m:acc>
                    <m:r>
                      <a:rPr lang="fr-FR" sz="2400">
                        <a:effectLst/>
                        <a:latin typeface="Cambria Math" panose="02040503050406030204" pitchFamily="18" charset="0"/>
                      </a:rPr>
                      <m:t>: </m:t>
                    </m:r>
                  </m:oMath>
                </a14:m>
                <a:r>
                  <a:rPr lang="fr-FR" sz="2400" dirty="0">
                    <a:effectLst/>
                    <a:latin typeface="Comic Sans MS" panose="030F0702030302020204" pitchFamily="66" charset="0"/>
                  </a:rPr>
                  <a:t>Force exercée par B sur A (N)</a:t>
                </a:r>
              </a:p>
              <a:p>
                <a:pPr algn="just">
                  <a:lnSpc>
                    <a:spcPct val="107000"/>
                  </a:lnSpc>
                  <a:spcAft>
                    <a:spcPts val="800"/>
                  </a:spcAft>
                </a:pPr>
                <a:r>
                  <a:rPr lang="fr-FR" sz="2400" dirty="0">
                    <a:effectLst/>
                    <a:latin typeface="Comic Sans MS" panose="030F0702030302020204" pitchFamily="66" charset="0"/>
                  </a:rPr>
                  <a:t>G: Constante de gravitation (G=6,67.10</a:t>
                </a:r>
                <a:r>
                  <a:rPr lang="fr-FR" sz="2400" baseline="30000" dirty="0">
                    <a:effectLst/>
                    <a:latin typeface="Comic Sans MS" panose="030F0702030302020204" pitchFamily="66" charset="0"/>
                  </a:rPr>
                  <a:t>-11</a:t>
                </a:r>
                <a:r>
                  <a:rPr lang="fr-FR" sz="2400" dirty="0">
                    <a:effectLst/>
                    <a:latin typeface="Comic Sans MS" panose="030F0702030302020204" pitchFamily="66" charset="0"/>
                  </a:rPr>
                  <a:t>N.m</a:t>
                </a:r>
                <a:r>
                  <a:rPr lang="fr-FR" sz="2400" baseline="30000" dirty="0">
                    <a:effectLst/>
                    <a:latin typeface="Comic Sans MS" panose="030F0702030302020204" pitchFamily="66" charset="0"/>
                  </a:rPr>
                  <a:t>2</a:t>
                </a:r>
                <a:r>
                  <a:rPr lang="fr-FR" sz="2400" dirty="0">
                    <a:effectLst/>
                    <a:latin typeface="Comic Sans MS" panose="030F0702030302020204" pitchFamily="66" charset="0"/>
                  </a:rPr>
                  <a:t>.kg</a:t>
                </a:r>
                <a:r>
                  <a:rPr lang="fr-FR" sz="2400" baseline="30000" dirty="0">
                    <a:effectLst/>
                    <a:latin typeface="Comic Sans MS" panose="030F0702030302020204" pitchFamily="66" charset="0"/>
                  </a:rPr>
                  <a:t>-2</a:t>
                </a:r>
                <a:r>
                  <a:rPr lang="fr-FR" sz="2400" dirty="0">
                    <a:effectLst/>
                    <a:latin typeface="Comic Sans MS" panose="030F0702030302020204" pitchFamily="66" charset="0"/>
                  </a:rPr>
                  <a:t>)</a:t>
                </a:r>
              </a:p>
              <a:p>
                <a:pPr algn="just">
                  <a:lnSpc>
                    <a:spcPct val="107000"/>
                  </a:lnSpc>
                  <a:spcAft>
                    <a:spcPts val="800"/>
                  </a:spcAft>
                </a:pPr>
                <a:r>
                  <a:rPr lang="fr-FR" sz="2400" dirty="0">
                    <a:effectLst/>
                    <a:latin typeface="Comic Sans MS" panose="030F0702030302020204" pitchFamily="66" charset="0"/>
                  </a:rPr>
                  <a:t>M</a:t>
                </a:r>
                <a:r>
                  <a:rPr lang="fr-FR" sz="2400" baseline="-25000" dirty="0">
                    <a:effectLst/>
                    <a:latin typeface="Comic Sans MS" panose="030F0702030302020204" pitchFamily="66" charset="0"/>
                  </a:rPr>
                  <a:t>A</a:t>
                </a:r>
                <a:r>
                  <a:rPr lang="fr-FR" sz="2400" dirty="0">
                    <a:effectLst/>
                    <a:latin typeface="Comic Sans MS" panose="030F0702030302020204" pitchFamily="66" charset="0"/>
                  </a:rPr>
                  <a:t>: Masse du corps A (kg)</a:t>
                </a:r>
              </a:p>
              <a:p>
                <a:pPr algn="just">
                  <a:lnSpc>
                    <a:spcPct val="107000"/>
                  </a:lnSpc>
                  <a:spcAft>
                    <a:spcPts val="800"/>
                  </a:spcAft>
                </a:pPr>
                <a:r>
                  <a:rPr lang="fr-FR" sz="2400" dirty="0">
                    <a:effectLst/>
                    <a:latin typeface="Comic Sans MS" panose="030F0702030302020204" pitchFamily="66" charset="0"/>
                  </a:rPr>
                  <a:t>M</a:t>
                </a:r>
                <a:r>
                  <a:rPr lang="fr-FR" sz="2400" baseline="-25000" dirty="0">
                    <a:effectLst/>
                    <a:latin typeface="Comic Sans MS" panose="030F0702030302020204" pitchFamily="66" charset="0"/>
                  </a:rPr>
                  <a:t>B</a:t>
                </a:r>
                <a:r>
                  <a:rPr lang="fr-FR" sz="2400" dirty="0">
                    <a:effectLst/>
                    <a:latin typeface="Comic Sans MS" panose="030F0702030302020204" pitchFamily="66" charset="0"/>
                  </a:rPr>
                  <a:t>: Masse du corps B (kg)</a:t>
                </a:r>
              </a:p>
              <a:p>
                <a:pPr algn="just">
                  <a:lnSpc>
                    <a:spcPct val="107000"/>
                  </a:lnSpc>
                  <a:spcAft>
                    <a:spcPts val="800"/>
                  </a:spcAft>
                </a:pPr>
                <a:r>
                  <a:rPr lang="fr-FR" sz="2400" dirty="0">
                    <a:effectLst/>
                    <a:latin typeface="Comic Sans MS" panose="030F0702030302020204" pitchFamily="66" charset="0"/>
                  </a:rPr>
                  <a:t>r: Distance entre A et B</a:t>
                </a:r>
              </a:p>
              <a:p>
                <a:pPr algn="just">
                  <a:lnSpc>
                    <a:spcPct val="107000"/>
                  </a:lnSpc>
                  <a:spcAft>
                    <a:spcPts val="800"/>
                  </a:spcAft>
                </a:pPr>
                <a14:m>
                  <m:oMath xmlns:m="http://schemas.openxmlformats.org/officeDocument/2006/math">
                    <m:acc>
                      <m:accPr>
                        <m:chr m:val="⃗"/>
                        <m:ctrlPr>
                          <a:rPr lang="fr-FR" sz="2400" i="1">
                            <a:effectLst/>
                            <a:latin typeface="Cambria Math" panose="02040503050406030204" pitchFamily="18" charset="0"/>
                          </a:rPr>
                        </m:ctrlPr>
                      </m:accPr>
                      <m:e>
                        <m:sSub>
                          <m:sSubPr>
                            <m:ctrlPr>
                              <a:rPr lang="fr-FR" sz="2400" i="1">
                                <a:effectLst/>
                                <a:latin typeface="Cambria Math" panose="02040503050406030204" pitchFamily="18" charset="0"/>
                              </a:rPr>
                            </m:ctrlPr>
                          </m:sSubPr>
                          <m:e>
                            <m:r>
                              <m:rPr>
                                <m:nor/>
                              </m:rPr>
                              <a:rPr lang="fr-FR" sz="2400">
                                <a:effectLst/>
                                <a:latin typeface="Comic Sans MS" panose="030F0702030302020204" pitchFamily="66" charset="0"/>
                              </a:rPr>
                              <m:t>u</m:t>
                            </m:r>
                          </m:e>
                          <m:sub>
                            <m:r>
                              <m:rPr>
                                <m:nor/>
                              </m:rPr>
                              <a:rPr lang="fr-FR" sz="2400">
                                <a:effectLst/>
                                <a:latin typeface="Comic Sans MS" panose="030F0702030302020204" pitchFamily="66" charset="0"/>
                              </a:rPr>
                              <m:t>AB</m:t>
                            </m:r>
                          </m:sub>
                        </m:sSub>
                      </m:e>
                    </m:acc>
                  </m:oMath>
                </a14:m>
                <a:r>
                  <a:rPr lang="fr-FR" sz="2400" dirty="0">
                    <a:effectLst/>
                    <a:latin typeface="Comic Sans MS" panose="030F0702030302020204" pitchFamily="66" charset="0"/>
                  </a:rPr>
                  <a:t>: Vecteur unitaire dirigé de A vers B</a:t>
                </a:r>
                <a:endParaRPr lang="fr-FR" sz="2400" dirty="0">
                  <a:effectLst/>
                  <a:latin typeface="Comic Sans MS" panose="030F0702030302020204" pitchFamily="66" charset="0"/>
                  <a:ea typeface="Calibri" panose="020F0502020204030204" pitchFamily="34" charset="0"/>
                  <a:cs typeface="Times New Roman" panose="02020603050405020304" pitchFamily="18" charset="0"/>
                </a:endParaRPr>
              </a:p>
            </p:txBody>
          </p:sp>
        </mc:Choice>
        <mc:Fallback xmlns="">
          <p:sp>
            <p:nvSpPr>
              <p:cNvPr id="10" name="ZoneTexte 9">
                <a:extLst>
                  <a:ext uri="{FF2B5EF4-FFF2-40B4-BE49-F238E27FC236}">
                    <a16:creationId xmlns:a16="http://schemas.microsoft.com/office/drawing/2014/main" id="{1EB2E825-06AB-773F-9B25-D7CC2C699346}"/>
                  </a:ext>
                </a:extLst>
              </p:cNvPr>
              <p:cNvSpPr txBox="1">
                <a:spLocks noRot="1" noChangeAspect="1" noMove="1" noResize="1" noEditPoints="1" noAdjustHandles="1" noChangeArrowheads="1" noChangeShapeType="1" noTextEdit="1"/>
              </p:cNvSpPr>
              <p:nvPr/>
            </p:nvSpPr>
            <p:spPr>
              <a:xfrm>
                <a:off x="0" y="2984805"/>
                <a:ext cx="7589520" cy="3863878"/>
              </a:xfrm>
              <a:prstGeom prst="rect">
                <a:avLst/>
              </a:prstGeom>
              <a:blipFill>
                <a:blip r:embed="rId3"/>
                <a:stretch>
                  <a:fillRect l="-1205" b="-1580"/>
                </a:stretch>
              </a:blipFill>
            </p:spPr>
            <p:txBody>
              <a:bodyPr/>
              <a:lstStyle/>
              <a:p>
                <a:r>
                  <a:rPr lang="fr-FR">
                    <a:noFill/>
                  </a:rPr>
                  <a:t> </a:t>
                </a:r>
              </a:p>
            </p:txBody>
          </p:sp>
        </mc:Fallback>
      </mc:AlternateContent>
      <p:grpSp>
        <p:nvGrpSpPr>
          <p:cNvPr id="11" name="Groupe 10">
            <a:extLst>
              <a:ext uri="{FF2B5EF4-FFF2-40B4-BE49-F238E27FC236}">
                <a16:creationId xmlns:a16="http://schemas.microsoft.com/office/drawing/2014/main" id="{66B91EFF-085F-03D0-9DCC-8CDBA05767C8}"/>
              </a:ext>
            </a:extLst>
          </p:cNvPr>
          <p:cNvGrpSpPr/>
          <p:nvPr/>
        </p:nvGrpSpPr>
        <p:grpSpPr>
          <a:xfrm>
            <a:off x="7950405" y="2904774"/>
            <a:ext cx="4143030" cy="3855419"/>
            <a:chOff x="152054" y="0"/>
            <a:chExt cx="2353032" cy="2209027"/>
          </a:xfrm>
        </p:grpSpPr>
        <p:grpSp>
          <p:nvGrpSpPr>
            <p:cNvPr id="12" name="Groupe 11">
              <a:extLst>
                <a:ext uri="{FF2B5EF4-FFF2-40B4-BE49-F238E27FC236}">
                  <a16:creationId xmlns:a16="http://schemas.microsoft.com/office/drawing/2014/main" id="{3AA950F4-1284-69E5-85CF-EA139341D10C}"/>
                </a:ext>
              </a:extLst>
            </p:cNvPr>
            <p:cNvGrpSpPr/>
            <p:nvPr/>
          </p:nvGrpSpPr>
          <p:grpSpPr>
            <a:xfrm>
              <a:off x="152054" y="0"/>
              <a:ext cx="2353032" cy="2209027"/>
              <a:chOff x="152054" y="0"/>
              <a:chExt cx="2353032" cy="2209027"/>
            </a:xfrm>
          </p:grpSpPr>
          <p:grpSp>
            <p:nvGrpSpPr>
              <p:cNvPr id="14" name="Groupe 13">
                <a:extLst>
                  <a:ext uri="{FF2B5EF4-FFF2-40B4-BE49-F238E27FC236}">
                    <a16:creationId xmlns:a16="http://schemas.microsoft.com/office/drawing/2014/main" id="{7CF2A529-08CF-65C2-501B-FD03086AD50D}"/>
                  </a:ext>
                </a:extLst>
              </p:cNvPr>
              <p:cNvGrpSpPr/>
              <p:nvPr/>
            </p:nvGrpSpPr>
            <p:grpSpPr>
              <a:xfrm>
                <a:off x="152054" y="0"/>
                <a:ext cx="1913958" cy="2093864"/>
                <a:chOff x="0" y="0"/>
                <a:chExt cx="1913958" cy="2093864"/>
              </a:xfrm>
            </p:grpSpPr>
            <p:sp>
              <p:nvSpPr>
                <p:cNvPr id="22" name="Ellipse 21">
                  <a:extLst>
                    <a:ext uri="{FF2B5EF4-FFF2-40B4-BE49-F238E27FC236}">
                      <a16:creationId xmlns:a16="http://schemas.microsoft.com/office/drawing/2014/main" id="{FB91B88E-81D4-6BB8-7ACA-441C481B6179}"/>
                    </a:ext>
                  </a:extLst>
                </p:cNvPr>
                <p:cNvSpPr/>
                <p:nvPr/>
              </p:nvSpPr>
              <p:spPr>
                <a:xfrm>
                  <a:off x="1390996" y="1280160"/>
                  <a:ext cx="522962" cy="522962"/>
                </a:xfrm>
                <a:prstGeom prst="ellipse">
                  <a:avLst/>
                </a:prstGeom>
                <a:gradFill flip="none" rotWithShape="1">
                  <a:gsLst>
                    <a:gs pos="54000">
                      <a:srgbClr val="00B050"/>
                    </a:gs>
                    <a:gs pos="100000">
                      <a:schemeClr val="accent1">
                        <a:lumMod val="45000"/>
                        <a:lumOff val="55000"/>
                      </a:schemeClr>
                    </a:gs>
                    <a:gs pos="20000">
                      <a:srgbClr val="92D050"/>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23" name="Ellipse 22">
                  <a:extLst>
                    <a:ext uri="{FF2B5EF4-FFF2-40B4-BE49-F238E27FC236}">
                      <a16:creationId xmlns:a16="http://schemas.microsoft.com/office/drawing/2014/main" id="{6FCB776D-6264-E31B-725A-44F6D0EB1D3C}"/>
                    </a:ext>
                  </a:extLst>
                </p:cNvPr>
                <p:cNvSpPr/>
                <p:nvPr/>
              </p:nvSpPr>
              <p:spPr>
                <a:xfrm>
                  <a:off x="108065" y="0"/>
                  <a:ext cx="905070" cy="905070"/>
                </a:xfrm>
                <a:prstGeom prst="ellipse">
                  <a:avLst/>
                </a:prstGeom>
                <a:gradFill flip="none" rotWithShape="1">
                  <a:gsLst>
                    <a:gs pos="78000">
                      <a:srgbClr val="00B0F0"/>
                    </a:gs>
                    <a:gs pos="28000">
                      <a:schemeClr val="accent1">
                        <a:lumMod val="45000"/>
                        <a:lumOff val="55000"/>
                      </a:schemeClr>
                    </a:gs>
                    <a:gs pos="90000">
                      <a:schemeClr val="accent1">
                        <a:lumMod val="45000"/>
                        <a:lumOff val="55000"/>
                      </a:schemeClr>
                    </a:gs>
                    <a:gs pos="100000">
                      <a:schemeClr val="accent1">
                        <a:lumMod val="30000"/>
                        <a:lumOff val="70000"/>
                      </a:schemeClr>
                    </a:gs>
                  </a:gsLst>
                  <a:path path="circle">
                    <a:fillToRect l="50000" t="50000" r="50000" b="50000"/>
                  </a:path>
                  <a:tileRect/>
                </a:gra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24" name="Ellipse 23">
                  <a:extLst>
                    <a:ext uri="{FF2B5EF4-FFF2-40B4-BE49-F238E27FC236}">
                      <a16:creationId xmlns:a16="http://schemas.microsoft.com/office/drawing/2014/main" id="{0AE52276-3CA9-4A4B-DB69-7DD2B9B2E0AF}"/>
                    </a:ext>
                  </a:extLst>
                </p:cNvPr>
                <p:cNvSpPr/>
                <p:nvPr/>
              </p:nvSpPr>
              <p:spPr>
                <a:xfrm>
                  <a:off x="537556" y="426720"/>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sp>
              <p:nvSpPr>
                <p:cNvPr id="25" name="Ellipse 24">
                  <a:extLst>
                    <a:ext uri="{FF2B5EF4-FFF2-40B4-BE49-F238E27FC236}">
                      <a16:creationId xmlns:a16="http://schemas.microsoft.com/office/drawing/2014/main" id="{7DDA8E77-F9E5-871C-C921-C9A358F5285F}"/>
                    </a:ext>
                  </a:extLst>
                </p:cNvPr>
                <p:cNvSpPr/>
                <p:nvPr/>
              </p:nvSpPr>
              <p:spPr>
                <a:xfrm>
                  <a:off x="1626523" y="1521229"/>
                  <a:ext cx="45719" cy="45719"/>
                </a:xfrm>
                <a:prstGeom prst="ellipse">
                  <a:avLst/>
                </a:prstGeom>
                <a:ln w="28575"/>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2400"/>
                </a:p>
              </p:txBody>
            </p:sp>
            <p:cxnSp>
              <p:nvCxnSpPr>
                <p:cNvPr id="26" name="Connecteur droit 25">
                  <a:extLst>
                    <a:ext uri="{FF2B5EF4-FFF2-40B4-BE49-F238E27FC236}">
                      <a16:creationId xmlns:a16="http://schemas.microsoft.com/office/drawing/2014/main" id="{1ABAD713-58C5-BB06-BC06-26AFC4806677}"/>
                    </a:ext>
                  </a:extLst>
                </p:cNvPr>
                <p:cNvCxnSpPr/>
                <p:nvPr/>
              </p:nvCxnSpPr>
              <p:spPr>
                <a:xfrm flipH="1">
                  <a:off x="0" y="448888"/>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05156DE9-30F8-2654-4C01-377F9DAA6DAF}"/>
                    </a:ext>
                  </a:extLst>
                </p:cNvPr>
                <p:cNvCxnSpPr/>
                <p:nvPr/>
              </p:nvCxnSpPr>
              <p:spPr>
                <a:xfrm flipH="1">
                  <a:off x="1091738" y="1543397"/>
                  <a:ext cx="556859" cy="5504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5C25A213-3578-E379-7F71-FE500B4A7B7A}"/>
                    </a:ext>
                  </a:extLst>
                </p:cNvPr>
                <p:cNvCxnSpPr/>
                <p:nvPr/>
              </p:nvCxnSpPr>
              <p:spPr>
                <a:xfrm>
                  <a:off x="65809" y="933104"/>
                  <a:ext cx="1091115" cy="109728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F5366C17-48EF-3141-D984-A5AC06971A4F}"/>
                    </a:ext>
                  </a:extLst>
                </p:cNvPr>
                <p:cNvCxnSpPr/>
                <p:nvPr/>
              </p:nvCxnSpPr>
              <p:spPr>
                <a:xfrm>
                  <a:off x="556952" y="446117"/>
                  <a:ext cx="435625" cy="43562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4B16313A-1583-CEA4-BCAE-2A222617F2D1}"/>
                    </a:ext>
                  </a:extLst>
                </p:cNvPr>
                <p:cNvCxnSpPr/>
                <p:nvPr/>
              </p:nvCxnSpPr>
              <p:spPr>
                <a:xfrm>
                  <a:off x="1212965" y="1102129"/>
                  <a:ext cx="435625" cy="43562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5" name="Groupe 14">
                <a:extLst>
                  <a:ext uri="{FF2B5EF4-FFF2-40B4-BE49-F238E27FC236}">
                    <a16:creationId xmlns:a16="http://schemas.microsoft.com/office/drawing/2014/main" id="{19072AD1-C04F-874F-A22D-1DD1388FAB63}"/>
                  </a:ext>
                </a:extLst>
              </p:cNvPr>
              <p:cNvGrpSpPr/>
              <p:nvPr/>
            </p:nvGrpSpPr>
            <p:grpSpPr>
              <a:xfrm>
                <a:off x="735329" y="157349"/>
                <a:ext cx="1769757" cy="2051678"/>
                <a:chOff x="735329" y="-111430"/>
                <a:chExt cx="1769757" cy="2051678"/>
              </a:xfrm>
            </p:grpSpPr>
            <mc:AlternateContent xmlns:mc="http://schemas.openxmlformats.org/markup-compatibility/2006" xmlns:a14="http://schemas.microsoft.com/office/drawing/2010/main">
              <mc:Choice Requires="a14">
                <p:sp>
                  <p:nvSpPr>
                    <p:cNvPr id="16" name="Zone de texte 605">
                      <a:extLst>
                        <a:ext uri="{FF2B5EF4-FFF2-40B4-BE49-F238E27FC236}">
                          <a16:creationId xmlns:a16="http://schemas.microsoft.com/office/drawing/2014/main" id="{3D119FAF-B5A7-2531-39A0-E5F2C2074EFB}"/>
                        </a:ext>
                      </a:extLst>
                    </p:cNvPr>
                    <p:cNvSpPr txBox="1"/>
                    <p:nvPr/>
                  </p:nvSpPr>
                  <p:spPr>
                    <a:xfrm>
                      <a:off x="1085291" y="1023480"/>
                      <a:ext cx="393470" cy="249382"/>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Zone de texte 605">
                      <a:extLst>
                        <a:ext uri="{FF2B5EF4-FFF2-40B4-BE49-F238E27FC236}">
                          <a16:creationId xmlns:a16="http://schemas.microsoft.com/office/drawing/2014/main" id="{3D119FAF-B5A7-2531-39A0-E5F2C2074EFB}"/>
                        </a:ext>
                      </a:extLst>
                    </p:cNvPr>
                    <p:cNvSpPr txBox="1">
                      <a:spLocks noRot="1" noChangeAspect="1" noMove="1" noResize="1" noEditPoints="1" noAdjustHandles="1" noChangeArrowheads="1" noChangeShapeType="1" noTextEdit="1"/>
                    </p:cNvSpPr>
                    <p:nvPr/>
                  </p:nvSpPr>
                  <p:spPr>
                    <a:xfrm>
                      <a:off x="1085291" y="1023480"/>
                      <a:ext cx="393470" cy="249382"/>
                    </a:xfrm>
                    <a:prstGeom prst="rect">
                      <a:avLst/>
                    </a:prstGeom>
                    <a:blipFill>
                      <a:blip r:embed="rId4"/>
                      <a:stretch>
                        <a:fillRect l="-885" r="-12389" b="-26389"/>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Zone de texte 606">
                      <a:extLst>
                        <a:ext uri="{FF2B5EF4-FFF2-40B4-BE49-F238E27FC236}">
                          <a16:creationId xmlns:a16="http://schemas.microsoft.com/office/drawing/2014/main" id="{E8BA105F-6B6B-1D92-2595-7FAAD69A1244}"/>
                        </a:ext>
                      </a:extLst>
                    </p:cNvPr>
                    <p:cNvSpPr txBox="1"/>
                    <p:nvPr/>
                  </p:nvSpPr>
                  <p:spPr>
                    <a:xfrm>
                      <a:off x="1163435" y="308361"/>
                      <a:ext cx="379615" cy="243840"/>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F</m:t>
                                    </m:r>
                                  </m:e>
                                  <m:sub>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B</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m:t>
                                    </m:r>
                                    <m:r>
                                      <m:rPr>
                                        <m:nor/>
                                      </m:rPr>
                                      <a:rPr lang="fr-FR" sz="2400" b="1">
                                        <a:solidFill>
                                          <a:srgbClr val="FF0000"/>
                                        </a:solidFill>
                                        <a:effectLst/>
                                        <a:latin typeface="Comic Sans MS" panose="030F0702030302020204" pitchFamily="66" charset="0"/>
                                        <a:ea typeface="Times New Roman" panose="02020603050405020304" pitchFamily="18" charset="0"/>
                                        <a:cs typeface="Times New Roman" panose="02020603050405020304" pitchFamily="18" charset="0"/>
                                      </a:rPr>
                                      <m:t>A</m:t>
                                    </m:r>
                                  </m:sub>
                                </m:sSub>
                              </m:e>
                            </m:acc>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Zone de texte 606">
                      <a:extLst>
                        <a:ext uri="{FF2B5EF4-FFF2-40B4-BE49-F238E27FC236}">
                          <a16:creationId xmlns:a16="http://schemas.microsoft.com/office/drawing/2014/main" id="{E8BA105F-6B6B-1D92-2595-7FAAD69A1244}"/>
                        </a:ext>
                      </a:extLst>
                    </p:cNvPr>
                    <p:cNvSpPr txBox="1">
                      <a:spLocks noRot="1" noChangeAspect="1" noMove="1" noResize="1" noEditPoints="1" noAdjustHandles="1" noChangeArrowheads="1" noChangeShapeType="1" noTextEdit="1"/>
                    </p:cNvSpPr>
                    <p:nvPr/>
                  </p:nvSpPr>
                  <p:spPr>
                    <a:xfrm>
                      <a:off x="1163435" y="308361"/>
                      <a:ext cx="379615" cy="243840"/>
                    </a:xfrm>
                    <a:prstGeom prst="rect">
                      <a:avLst/>
                    </a:prstGeom>
                    <a:blipFill>
                      <a:blip r:embed="rId5"/>
                      <a:stretch>
                        <a:fillRect r="-15455" b="-28571"/>
                      </a:stretch>
                    </a:blipFill>
                    <a:ln w="28575">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8" name="Zone de texte 607">
                      <a:extLst>
                        <a:ext uri="{FF2B5EF4-FFF2-40B4-BE49-F238E27FC236}">
                          <a16:creationId xmlns:a16="http://schemas.microsoft.com/office/drawing/2014/main" id="{41B01376-CE8C-5BCC-DDAF-E9469B5C276E}"/>
                        </a:ext>
                      </a:extLst>
                    </p:cNvPr>
                    <p:cNvSpPr txBox="1"/>
                    <p:nvPr/>
                  </p:nvSpPr>
                  <p:spPr>
                    <a:xfrm>
                      <a:off x="775855" y="-15510"/>
                      <a:ext cx="313113" cy="191193"/>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acc>
                              <m:accPr>
                                <m:chr m:val="⃗"/>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sSub>
                                  <m:sSubPr>
                                    <m:ctrlPr>
                                      <a:rPr lang="fr-FR"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u</m:t>
                                    </m:r>
                                  </m:e>
                                  <m:sub>
                                    <m:r>
                                      <m:rPr>
                                        <m:nor/>
                                      </m:rPr>
                                      <a:rPr lang="fr-FR" sz="2400" b="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m:t>AB</m:t>
                                    </m:r>
                                  </m:sub>
                                </m:sSub>
                              </m:e>
                            </m:acc>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Zone de texte 607">
                      <a:extLst>
                        <a:ext uri="{FF2B5EF4-FFF2-40B4-BE49-F238E27FC236}">
                          <a16:creationId xmlns:a16="http://schemas.microsoft.com/office/drawing/2014/main" id="{41B01376-CE8C-5BCC-DDAF-E9469B5C276E}"/>
                        </a:ext>
                      </a:extLst>
                    </p:cNvPr>
                    <p:cNvSpPr txBox="1">
                      <a:spLocks noRot="1" noChangeAspect="1" noMove="1" noResize="1" noEditPoints="1" noAdjustHandles="1" noChangeArrowheads="1" noChangeShapeType="1" noTextEdit="1"/>
                    </p:cNvSpPr>
                    <p:nvPr/>
                  </p:nvSpPr>
                  <p:spPr>
                    <a:xfrm>
                      <a:off x="775855" y="-15510"/>
                      <a:ext cx="313113" cy="191193"/>
                    </a:xfrm>
                    <a:prstGeom prst="rect">
                      <a:avLst/>
                    </a:prstGeom>
                    <a:blipFill>
                      <a:blip r:embed="rId6"/>
                      <a:stretch>
                        <a:fillRect r="-6593" b="-36364"/>
                      </a:stretch>
                    </a:blipFill>
                    <a:ln w="28575">
                      <a:noFill/>
                    </a:ln>
                  </p:spPr>
                  <p:txBody>
                    <a:bodyPr/>
                    <a:lstStyle/>
                    <a:p>
                      <a:r>
                        <a:rPr lang="fr-FR">
                          <a:noFill/>
                        </a:rPr>
                        <a:t> </a:t>
                      </a:r>
                    </a:p>
                  </p:txBody>
                </p:sp>
              </mc:Fallback>
            </mc:AlternateContent>
            <p:sp>
              <p:nvSpPr>
                <p:cNvPr id="19" name="Zone de texte 608">
                  <a:extLst>
                    <a:ext uri="{FF2B5EF4-FFF2-40B4-BE49-F238E27FC236}">
                      <a16:creationId xmlns:a16="http://schemas.microsoft.com/office/drawing/2014/main" id="{32B520A3-AF6C-11F5-A93D-EEF98513E5CF}"/>
                    </a:ext>
                  </a:extLst>
                </p:cNvPr>
                <p:cNvSpPr txBox="1"/>
                <p:nvPr/>
              </p:nvSpPr>
              <p:spPr>
                <a:xfrm>
                  <a:off x="1163435" y="-111430"/>
                  <a:ext cx="1143508" cy="24021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A - M</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A</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Zone de texte 609">
                  <a:extLst>
                    <a:ext uri="{FF2B5EF4-FFF2-40B4-BE49-F238E27FC236}">
                      <a16:creationId xmlns:a16="http://schemas.microsoft.com/office/drawing/2014/main" id="{E4812B41-D6F1-F05E-DB46-3B163601BF4A}"/>
                    </a:ext>
                  </a:extLst>
                </p:cNvPr>
                <p:cNvSpPr txBox="1"/>
                <p:nvPr/>
              </p:nvSpPr>
              <p:spPr>
                <a:xfrm>
                  <a:off x="1361578" y="1700034"/>
                  <a:ext cx="1143508" cy="24021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Corps B - M</a:t>
                  </a:r>
                  <a:r>
                    <a:rPr lang="fr-FR" sz="2400" baseline="-25000" dirty="0">
                      <a:effectLst/>
                      <a:latin typeface="Comic Sans MS" panose="030F0702030302020204" pitchFamily="66" charset="0"/>
                      <a:ea typeface="Calibri" panose="020F0502020204030204" pitchFamily="34" charset="0"/>
                      <a:cs typeface="Times New Roman" panose="02020603050405020304" pitchFamily="18" charset="0"/>
                    </a:rPr>
                    <a:t>B</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Zone de texte 610">
                  <a:extLst>
                    <a:ext uri="{FF2B5EF4-FFF2-40B4-BE49-F238E27FC236}">
                      <a16:creationId xmlns:a16="http://schemas.microsoft.com/office/drawing/2014/main" id="{6A483360-C512-36BC-96FD-5165A15B957C}"/>
                    </a:ext>
                  </a:extLst>
                </p:cNvPr>
                <p:cNvSpPr txBox="1"/>
                <p:nvPr/>
              </p:nvSpPr>
              <p:spPr>
                <a:xfrm>
                  <a:off x="735329" y="1022140"/>
                  <a:ext cx="155171" cy="196734"/>
                </a:xfrm>
                <a:prstGeom prst="rect">
                  <a:avLst/>
                </a:prstGeom>
                <a:noFill/>
                <a:ln w="28575">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800"/>
                    </a:spcAft>
                  </a:pPr>
                  <a:r>
                    <a:rPr lang="fr-FR" sz="2400" dirty="0">
                      <a:effectLst/>
                      <a:latin typeface="Comic Sans MS" panose="030F0702030302020204" pitchFamily="66" charset="0"/>
                      <a:ea typeface="Calibri" panose="020F0502020204030204" pitchFamily="34" charset="0"/>
                      <a:cs typeface="Times New Roman" panose="02020603050405020304" pitchFamily="18" charset="0"/>
                    </a:rPr>
                    <a:t>r</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cxnSp>
          <p:nvCxnSpPr>
            <p:cNvPr id="13" name="Connecteur droit avec flèche 12">
              <a:extLst>
                <a:ext uri="{FF2B5EF4-FFF2-40B4-BE49-F238E27FC236}">
                  <a16:creationId xmlns:a16="http://schemas.microsoft.com/office/drawing/2014/main" id="{67A5B207-4F23-8F13-6C41-58F55CB6B365}"/>
                </a:ext>
              </a:extLst>
            </p:cNvPr>
            <p:cNvCxnSpPr/>
            <p:nvPr/>
          </p:nvCxnSpPr>
          <p:spPr>
            <a:xfrm>
              <a:off x="712124" y="448888"/>
              <a:ext cx="163484" cy="163484"/>
            </a:xfrm>
            <a:prstGeom prst="straightConnector1">
              <a:avLst/>
            </a:pr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0146923"/>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4806.tgt.Office_50301108_TF33713516_Win32_OJ112196127.potx" id="{22996B42-D21B-4B21-8A2E-2EFD633A6008}" vid="{A1A70CD2-AB8C-4833-8F02-56C7A9672AB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50811A92-D464-4AC4-A396-BA73B10CEEAC}">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{31915EBF-C4B5-45D0-BD6E-FCB0B018A46C}tf33713516_win32</Template>
  <TotalTime>1590</TotalTime>
  <Words>3081</Words>
  <Application>Microsoft Office PowerPoint</Application>
  <PresentationFormat>Grand écran</PresentationFormat>
  <Paragraphs>272</Paragraphs>
  <Slides>37</Slides>
  <Notes>1</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6" baseType="lpstr">
      <vt:lpstr>Arial</vt:lpstr>
      <vt:lpstr>Calibri</vt:lpstr>
      <vt:lpstr>Cambria Math</vt:lpstr>
      <vt:lpstr>Comic Sans MS</vt:lpstr>
      <vt:lpstr>Gill Sans MT</vt:lpstr>
      <vt:lpstr>Symbol</vt:lpstr>
      <vt:lpstr>Walbaum Display</vt:lpstr>
      <vt:lpstr>3DFloatVTI</vt:lpstr>
      <vt:lpstr>Document</vt:lpstr>
      <vt:lpstr>INTERACTIONS FORCES ET CHAMPS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INTERACTIONS FORCES ET CHAMPS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LENTILLES MINCES</dc:title>
  <dc:creator>Thierry Chauvet</dc:creator>
  <cp:lastModifiedBy>Thierry Chauvet</cp:lastModifiedBy>
  <cp:revision>62</cp:revision>
  <dcterms:created xsi:type="dcterms:W3CDTF">2022-09-17T08:20:32Z</dcterms:created>
  <dcterms:modified xsi:type="dcterms:W3CDTF">2024-03-23T13:13:28Z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